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  <p:sldMasterId id="2147483667" r:id="rId3"/>
  </p:sldMasterIdLst>
  <p:notesMasterIdLst>
    <p:notesMasterId r:id="rId37"/>
  </p:notesMasterIdLst>
  <p:handoutMasterIdLst>
    <p:handoutMasterId r:id="rId38"/>
  </p:handoutMasterIdLst>
  <p:sldIdLst>
    <p:sldId id="445" r:id="rId4"/>
    <p:sldId id="653" r:id="rId5"/>
    <p:sldId id="703" r:id="rId6"/>
    <p:sldId id="702" r:id="rId7"/>
    <p:sldId id="673" r:id="rId8"/>
    <p:sldId id="674" r:id="rId9"/>
    <p:sldId id="677" r:id="rId10"/>
    <p:sldId id="678" r:id="rId11"/>
    <p:sldId id="679" r:id="rId12"/>
    <p:sldId id="680" r:id="rId13"/>
    <p:sldId id="681" r:id="rId14"/>
    <p:sldId id="682" r:id="rId15"/>
    <p:sldId id="683" r:id="rId16"/>
    <p:sldId id="684" r:id="rId17"/>
    <p:sldId id="685" r:id="rId18"/>
    <p:sldId id="704" r:id="rId19"/>
    <p:sldId id="686" r:id="rId20"/>
    <p:sldId id="688" r:id="rId21"/>
    <p:sldId id="689" r:id="rId22"/>
    <p:sldId id="691" r:id="rId23"/>
    <p:sldId id="692" r:id="rId24"/>
    <p:sldId id="693" r:id="rId25"/>
    <p:sldId id="694" r:id="rId26"/>
    <p:sldId id="695" r:id="rId27"/>
    <p:sldId id="696" r:id="rId28"/>
    <p:sldId id="697" r:id="rId29"/>
    <p:sldId id="698" r:id="rId30"/>
    <p:sldId id="699" r:id="rId31"/>
    <p:sldId id="700" r:id="rId32"/>
    <p:sldId id="706" r:id="rId33"/>
    <p:sldId id="707" r:id="rId34"/>
    <p:sldId id="705" r:id="rId35"/>
    <p:sldId id="701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吴 鹏飞" initials="吴" lastIdx="1" clrIdx="0">
    <p:extLst>
      <p:ext uri="{19B8F6BF-5375-455C-9EA6-DF929625EA0E}">
        <p15:presenceInfo xmlns:p15="http://schemas.microsoft.com/office/powerpoint/2012/main" userId="b708544a9a37d9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1893"/>
    <a:srgbClr val="000000"/>
    <a:srgbClr val="FF40FF"/>
    <a:srgbClr val="92D050"/>
    <a:srgbClr val="0432FF"/>
    <a:srgbClr val="0070C0"/>
    <a:srgbClr val="2D3AFF"/>
    <a:srgbClr val="73FB79"/>
    <a:srgbClr val="FFC000"/>
    <a:srgbClr val="2764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9" autoAdjust="0"/>
    <p:restoredTop sz="7158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commentAuthors" Target="commentAuthor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1DC918-D5AF-47D4-A0E1-0F6E36D2B398}" type="datetimeFigureOut">
              <a:rPr lang="zh-CN" altLang="en-US" smtClean="0"/>
              <a:t>2021/4/9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9E4A-35BD-4C19-B517-40C0E652C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88DBF-287A-4B07-8150-A1306642B532}" type="datetimeFigureOut">
              <a:rPr lang="zh-CN" altLang="en-US" smtClean="0"/>
              <a:t>2021/4/9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CF9155-6E7B-4459-9A3D-B60496DBBCC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F9155-6E7B-4459-9A3D-B60496DBBCC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18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F9155-6E7B-4459-9A3D-B60496DBBCC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8695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3.wdp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0" y="337279"/>
            <a:ext cx="12192000" cy="6520721"/>
          </a:xfrm>
          <a:prstGeom prst="rect">
            <a:avLst/>
          </a:prstGeom>
        </p:spPr>
      </p:pic>
      <p:sp>
        <p:nvSpPr>
          <p:cNvPr id="8" name="等腰三角形 7"/>
          <p:cNvSpPr/>
          <p:nvPr userDrawn="1"/>
        </p:nvSpPr>
        <p:spPr>
          <a:xfrm rot="10800000">
            <a:off x="-312295" y="2753339"/>
            <a:ext cx="12816590" cy="1359170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等腰三角形 1"/>
          <p:cNvSpPr/>
          <p:nvPr userDrawn="1"/>
        </p:nvSpPr>
        <p:spPr>
          <a:xfrm rot="10800000">
            <a:off x="0" y="2803524"/>
            <a:ext cx="12192000" cy="117928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1"/>
            <a:ext cx="12192000" cy="280352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淡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BD4AC4A-DF3C-4DC5-BD05-AB579ECF9A78}" type="datetime1">
              <a:rPr lang="zh-CN" altLang="en-US" smtClean="0"/>
              <a:t>2021/4/9</a:t>
            </a:fld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1"/>
          </p:nvPr>
        </p:nvSpPr>
        <p:spPr>
          <a:xfrm>
            <a:off x="9347243" y="6500835"/>
            <a:ext cx="2844800" cy="428628"/>
          </a:xfrm>
        </p:spPr>
        <p:txBody>
          <a:bodyPr/>
          <a:lstStyle>
            <a:lvl1pPr>
              <a:defRPr sz="1500" baseline="0"/>
            </a:lvl1pPr>
          </a:lstStyle>
          <a:p>
            <a:pPr>
              <a:defRPr/>
            </a:pPr>
            <a:fld id="{F34F209F-7364-4BEE-B0C4-76D6E8CB9558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3339" y="332656"/>
            <a:ext cx="7694645" cy="706090"/>
          </a:xfrm>
        </p:spPr>
        <p:txBody>
          <a:bodyPr>
            <a:normAutofit/>
          </a:bodyPr>
          <a:lstStyle>
            <a:lvl1pPr>
              <a:defRPr sz="3200" b="1">
                <a:ln w="15875">
                  <a:noFill/>
                </a:ln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347200" y="6453189"/>
            <a:ext cx="2844800" cy="365125"/>
          </a:xfrm>
        </p:spPr>
        <p:txBody>
          <a:bodyPr/>
          <a:lstStyle>
            <a:lvl1pPr>
              <a:defRPr sz="1600" smtClean="0"/>
            </a:lvl1pPr>
          </a:lstStyle>
          <a:p>
            <a:pPr>
              <a:defRPr/>
            </a:pPr>
            <a:fld id="{8174CDF2-99C3-4911-A684-C83D1DF71E9B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2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BDF019-4DB9-4F6A-A519-2E329997FAD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921488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10927454" y="6458679"/>
            <a:ext cx="1534478" cy="59568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448698" y="6374268"/>
            <a:ext cx="468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-1"/>
            <a:ext cx="12192000" cy="361565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2052" name="Picture 4" descr="http://cs.njupt.edu.cn/_upload/tpl/02/9d/669/template669/img/top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15655"/>
            <a:ext cx="12192000" cy="324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bg>
      <p:bgPr>
        <a:blipFill>
          <a:blip r:embed="rId2" cstate="email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空白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email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7" y="1719"/>
            <a:ext cx="12192767" cy="68562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bg>
      <p:bgPr>
        <a:blipFill dpi="0" rotWithShape="1">
          <a:blip r:embed="rId2">
            <a:lum/>
          </a:blip>
          <a:srcRect/>
          <a:tile tx="0" ty="33655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0" y="337279"/>
            <a:ext cx="12192000" cy="6520721"/>
          </a:xfrm>
          <a:prstGeom prst="rect">
            <a:avLst/>
          </a:prstGeom>
        </p:spPr>
      </p:pic>
      <p:sp>
        <p:nvSpPr>
          <p:cNvPr id="8" name="等腰三角形 7"/>
          <p:cNvSpPr/>
          <p:nvPr userDrawn="1"/>
        </p:nvSpPr>
        <p:spPr>
          <a:xfrm rot="10800000">
            <a:off x="-312295" y="2753339"/>
            <a:ext cx="12816590" cy="1359170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等腰三角形 1"/>
          <p:cNvSpPr/>
          <p:nvPr userDrawn="1"/>
        </p:nvSpPr>
        <p:spPr>
          <a:xfrm rot="10800000">
            <a:off x="0" y="2803524"/>
            <a:ext cx="12192000" cy="117928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1"/>
            <a:ext cx="12192000" cy="280352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平行四边形 8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43281"/>
            <a:ext cx="1508915" cy="687897"/>
          </a:xfrm>
          <a:custGeom>
            <a:avLst/>
            <a:gdLst>
              <a:gd name="connsiteX0" fmla="*/ 0 w 1508915"/>
              <a:gd name="connsiteY0" fmla="*/ 0 h 687897"/>
              <a:gd name="connsiteX1" fmla="*/ 1508915 w 1508915"/>
              <a:gd name="connsiteY1" fmla="*/ 0 h 687897"/>
              <a:gd name="connsiteX2" fmla="*/ 1212535 w 1508915"/>
              <a:gd name="connsiteY2" fmla="*/ 687897 h 687897"/>
              <a:gd name="connsiteX3" fmla="*/ 0 w 1508915"/>
              <a:gd name="connsiteY3" fmla="*/ 687897 h 687897"/>
              <a:gd name="connsiteX4" fmla="*/ 0 w 1508915"/>
              <a:gd name="connsiteY4" fmla="*/ 0 h 68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915" h="687897">
                <a:moveTo>
                  <a:pt x="0" y="0"/>
                </a:moveTo>
                <a:lnTo>
                  <a:pt x="1508915" y="0"/>
                </a:lnTo>
                <a:lnTo>
                  <a:pt x="1212535" y="687897"/>
                </a:lnTo>
                <a:lnTo>
                  <a:pt x="0" y="68789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320162" y="243281"/>
            <a:ext cx="466693" cy="570452"/>
          </a:xfrm>
          <a:prstGeom prst="parallelogram">
            <a:avLst>
              <a:gd name="adj" fmla="val 53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平行四边形 8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43281"/>
            <a:ext cx="1508915" cy="687897"/>
          </a:xfrm>
          <a:custGeom>
            <a:avLst/>
            <a:gdLst>
              <a:gd name="connsiteX0" fmla="*/ 0 w 1508915"/>
              <a:gd name="connsiteY0" fmla="*/ 0 h 687897"/>
              <a:gd name="connsiteX1" fmla="*/ 1508915 w 1508915"/>
              <a:gd name="connsiteY1" fmla="*/ 0 h 687897"/>
              <a:gd name="connsiteX2" fmla="*/ 1212535 w 1508915"/>
              <a:gd name="connsiteY2" fmla="*/ 687897 h 687897"/>
              <a:gd name="connsiteX3" fmla="*/ 0 w 1508915"/>
              <a:gd name="connsiteY3" fmla="*/ 687897 h 687897"/>
              <a:gd name="connsiteX4" fmla="*/ 0 w 1508915"/>
              <a:gd name="connsiteY4" fmla="*/ 0 h 68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915" h="687897">
                <a:moveTo>
                  <a:pt x="0" y="0"/>
                </a:moveTo>
                <a:lnTo>
                  <a:pt x="1508915" y="0"/>
                </a:lnTo>
                <a:lnTo>
                  <a:pt x="1212535" y="687897"/>
                </a:lnTo>
                <a:lnTo>
                  <a:pt x="0" y="68789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320162" y="243281"/>
            <a:ext cx="466693" cy="570452"/>
          </a:xfrm>
          <a:prstGeom prst="parallelogram">
            <a:avLst>
              <a:gd name="adj" fmla="val 53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平行四边形 8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43281"/>
            <a:ext cx="1508915" cy="687897"/>
          </a:xfrm>
          <a:custGeom>
            <a:avLst/>
            <a:gdLst>
              <a:gd name="connsiteX0" fmla="*/ 0 w 1508915"/>
              <a:gd name="connsiteY0" fmla="*/ 0 h 687897"/>
              <a:gd name="connsiteX1" fmla="*/ 1508915 w 1508915"/>
              <a:gd name="connsiteY1" fmla="*/ 0 h 687897"/>
              <a:gd name="connsiteX2" fmla="*/ 1212535 w 1508915"/>
              <a:gd name="connsiteY2" fmla="*/ 687897 h 687897"/>
              <a:gd name="connsiteX3" fmla="*/ 0 w 1508915"/>
              <a:gd name="connsiteY3" fmla="*/ 687897 h 687897"/>
              <a:gd name="connsiteX4" fmla="*/ 0 w 1508915"/>
              <a:gd name="connsiteY4" fmla="*/ 0 h 68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915" h="687897">
                <a:moveTo>
                  <a:pt x="0" y="0"/>
                </a:moveTo>
                <a:lnTo>
                  <a:pt x="1508915" y="0"/>
                </a:lnTo>
                <a:lnTo>
                  <a:pt x="1212535" y="687897"/>
                </a:lnTo>
                <a:lnTo>
                  <a:pt x="0" y="68789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320162" y="243281"/>
            <a:ext cx="466693" cy="570452"/>
          </a:xfrm>
          <a:prstGeom prst="parallelogram">
            <a:avLst>
              <a:gd name="adj" fmla="val 53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420914"/>
            <a:ext cx="870857" cy="44994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平行四边形 20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2" name="平行四边形 21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6" name="任意多边形 2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流程图: 数据 2"/>
          <p:cNvSpPr/>
          <p:nvPr userDrawn="1"/>
        </p:nvSpPr>
        <p:spPr>
          <a:xfrm>
            <a:off x="217673" y="312526"/>
            <a:ext cx="943470" cy="558331"/>
          </a:xfrm>
          <a:prstGeom prst="flowChartInputOut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870857" y="856343"/>
            <a:ext cx="113211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580539" y="6356350"/>
            <a:ext cx="12010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8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773174" y="6356350"/>
            <a:ext cx="4026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2021/4/9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294140" y="262285"/>
            <a:ext cx="3030085" cy="808023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sp>
        <p:nvSpPr>
          <p:cNvPr id="7" name="文本框 6"/>
          <p:cNvSpPr txBox="1"/>
          <p:nvPr/>
        </p:nvSpPr>
        <p:spPr>
          <a:xfrm>
            <a:off x="142624" y="1811713"/>
            <a:ext cx="115281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编译原理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286103" y="3370217"/>
            <a:ext cx="14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    第四章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1" name="Rectangle 3"/>
          <p:cNvSpPr>
            <a:spLocks noChangeArrowheads="1"/>
          </p:cNvSpPr>
          <p:nvPr/>
        </p:nvSpPr>
        <p:spPr bwMode="auto">
          <a:xfrm>
            <a:off x="1806576" y="839788"/>
            <a:ext cx="3040063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一、什么是回溯</a:t>
            </a:r>
          </a:p>
        </p:txBody>
      </p:sp>
      <p:sp>
        <p:nvSpPr>
          <p:cNvPr id="201732" name="Rectangle 4"/>
          <p:cNvSpPr>
            <a:spLocks noChangeArrowheads="1"/>
          </p:cNvSpPr>
          <p:nvPr/>
        </p:nvSpPr>
        <p:spPr bwMode="auto">
          <a:xfrm>
            <a:off x="5684838" y="1757364"/>
            <a:ext cx="4572000" cy="218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设有文法</a:t>
            </a:r>
            <a:r>
              <a:rPr lang="en-US" altLang="zh-CN" sz="2200" b="1">
                <a:latin typeface="Times New Roman" panose="02020603050405020304" pitchFamily="18" charset="0"/>
              </a:rPr>
              <a:t>G=(V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,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, P, S)</a:t>
            </a:r>
            <a:r>
              <a:rPr lang="zh-CN" altLang="en-US" sz="2200" b="1">
                <a:latin typeface="Times New Roman" panose="02020603050405020304" pitchFamily="18" charset="0"/>
              </a:rPr>
              <a:t>，其中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 </a:t>
            </a:r>
            <a:r>
              <a:rPr lang="en-US" altLang="zh-CN" sz="2200" b="1">
                <a:latin typeface="Times New Roman" panose="02020603050405020304" pitchFamily="18" charset="0"/>
              </a:rPr>
              <a:t>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={S, A}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={a, b, c, d}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S::=cAd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A::=ab|a</a:t>
            </a:r>
          </a:p>
        </p:txBody>
      </p:sp>
      <p:sp>
        <p:nvSpPr>
          <p:cNvPr id="201733" name="Rectangle 5"/>
          <p:cNvSpPr>
            <a:spLocks noChangeArrowheads="1"/>
          </p:cNvSpPr>
          <p:nvPr/>
        </p:nvSpPr>
        <p:spPr bwMode="auto">
          <a:xfrm>
            <a:off x="5753100" y="4046539"/>
            <a:ext cx="454660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符号串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cad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是否是文法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G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的句子？</a:t>
            </a:r>
          </a:p>
        </p:txBody>
      </p:sp>
      <p:sp>
        <p:nvSpPr>
          <p:cNvPr id="201734" name="Rectangle 6"/>
          <p:cNvSpPr>
            <a:spLocks noChangeArrowheads="1"/>
          </p:cNvSpPr>
          <p:nvPr/>
        </p:nvSpPr>
        <p:spPr bwMode="auto">
          <a:xfrm>
            <a:off x="5729289" y="4518026"/>
            <a:ext cx="4256087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根据推导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  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很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容易判断出cad</a:t>
            </a: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是该文法的句子</a:t>
            </a:r>
          </a:p>
        </p:txBody>
      </p:sp>
      <p:sp>
        <p:nvSpPr>
          <p:cNvPr id="201735" name="Oval 7"/>
          <p:cNvSpPr>
            <a:spLocks noChangeArrowheads="1"/>
          </p:cNvSpPr>
          <p:nvPr/>
        </p:nvSpPr>
        <p:spPr bwMode="auto">
          <a:xfrm>
            <a:off x="5905500" y="5486400"/>
            <a:ext cx="3517900" cy="660400"/>
          </a:xfrm>
          <a:prstGeom prst="ellips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编译器是怎么做的？</a:t>
            </a:r>
          </a:p>
        </p:txBody>
      </p:sp>
      <p:sp>
        <p:nvSpPr>
          <p:cNvPr id="201736" name="Text Box 8"/>
          <p:cNvSpPr txBox="1">
            <a:spLocks noChangeArrowheads="1"/>
          </p:cNvSpPr>
          <p:nvPr/>
        </p:nvSpPr>
        <p:spPr bwMode="auto">
          <a:xfrm>
            <a:off x="3854451" y="1905000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</a:p>
        </p:txBody>
      </p:sp>
      <p:sp>
        <p:nvSpPr>
          <p:cNvPr id="201737" name="Text Box 9"/>
          <p:cNvSpPr txBox="1">
            <a:spLocks noChangeArrowheads="1"/>
          </p:cNvSpPr>
          <p:nvPr/>
        </p:nvSpPr>
        <p:spPr bwMode="auto">
          <a:xfrm>
            <a:off x="3821114" y="2874963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01738" name="Text Box 10"/>
          <p:cNvSpPr txBox="1">
            <a:spLocks noChangeArrowheads="1"/>
          </p:cNvSpPr>
          <p:nvPr/>
        </p:nvSpPr>
        <p:spPr bwMode="auto">
          <a:xfrm>
            <a:off x="4856164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d</a:t>
            </a:r>
          </a:p>
        </p:txBody>
      </p:sp>
      <p:sp>
        <p:nvSpPr>
          <p:cNvPr id="201739" name="Text Box 11"/>
          <p:cNvSpPr txBox="1">
            <a:spLocks noChangeArrowheads="1"/>
          </p:cNvSpPr>
          <p:nvPr/>
        </p:nvSpPr>
        <p:spPr bwMode="auto">
          <a:xfrm>
            <a:off x="2927351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201740" name="Line 12"/>
          <p:cNvSpPr>
            <a:spLocks noChangeShapeType="1"/>
          </p:cNvSpPr>
          <p:nvPr/>
        </p:nvSpPr>
        <p:spPr bwMode="auto">
          <a:xfrm flipH="1">
            <a:off x="3173414" y="2374900"/>
            <a:ext cx="714375" cy="7064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1741" name="Line 13"/>
          <p:cNvSpPr>
            <a:spLocks noChangeShapeType="1"/>
          </p:cNvSpPr>
          <p:nvPr/>
        </p:nvSpPr>
        <p:spPr bwMode="auto">
          <a:xfrm>
            <a:off x="4244976" y="2359025"/>
            <a:ext cx="727075" cy="7191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1742" name="Line 14"/>
          <p:cNvSpPr>
            <a:spLocks noChangeShapeType="1"/>
          </p:cNvSpPr>
          <p:nvPr/>
        </p:nvSpPr>
        <p:spPr bwMode="auto">
          <a:xfrm>
            <a:off x="4078289" y="2490788"/>
            <a:ext cx="3175" cy="495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1743" name="Text Box 15"/>
          <p:cNvSpPr txBox="1">
            <a:spLocks noChangeArrowheads="1"/>
          </p:cNvSpPr>
          <p:nvPr/>
        </p:nvSpPr>
        <p:spPr bwMode="auto">
          <a:xfrm>
            <a:off x="1730376" y="4533900"/>
            <a:ext cx="20161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</a:p>
        </p:txBody>
      </p:sp>
      <p:sp>
        <p:nvSpPr>
          <p:cNvPr id="201744" name="Rectangle 16"/>
          <p:cNvSpPr>
            <a:spLocks noChangeArrowheads="1"/>
          </p:cNvSpPr>
          <p:nvPr/>
        </p:nvSpPr>
        <p:spPr bwMode="auto">
          <a:xfrm>
            <a:off x="1819276" y="2060575"/>
            <a:ext cx="9366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</a:p>
        </p:txBody>
      </p:sp>
      <p:sp>
        <p:nvSpPr>
          <p:cNvPr id="201745" name="Rectangle 17"/>
          <p:cNvSpPr>
            <a:spLocks noChangeArrowheads="1"/>
          </p:cNvSpPr>
          <p:nvPr/>
        </p:nvSpPr>
        <p:spPr bwMode="auto">
          <a:xfrm>
            <a:off x="1997076" y="3084513"/>
            <a:ext cx="360363" cy="36036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</a:p>
        </p:txBody>
      </p:sp>
      <p:sp>
        <p:nvSpPr>
          <p:cNvPr id="201746" name="Line 18"/>
          <p:cNvSpPr>
            <a:spLocks noChangeShapeType="1"/>
          </p:cNvSpPr>
          <p:nvPr/>
        </p:nvSpPr>
        <p:spPr bwMode="auto">
          <a:xfrm flipV="1">
            <a:off x="2173288" y="2566988"/>
            <a:ext cx="0" cy="444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189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5" name="Rectangle 3"/>
          <p:cNvSpPr>
            <a:spLocks noChangeArrowheads="1"/>
          </p:cNvSpPr>
          <p:nvPr/>
        </p:nvSpPr>
        <p:spPr bwMode="auto">
          <a:xfrm>
            <a:off x="1806576" y="839788"/>
            <a:ext cx="3040063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一、什么是回溯</a:t>
            </a:r>
          </a:p>
        </p:txBody>
      </p:sp>
      <p:sp>
        <p:nvSpPr>
          <p:cNvPr id="202756" name="Rectangle 4"/>
          <p:cNvSpPr>
            <a:spLocks noChangeArrowheads="1"/>
          </p:cNvSpPr>
          <p:nvPr/>
        </p:nvSpPr>
        <p:spPr bwMode="auto">
          <a:xfrm>
            <a:off x="5684838" y="1757364"/>
            <a:ext cx="4572000" cy="218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设有文法</a:t>
            </a:r>
            <a:r>
              <a:rPr lang="en-US" altLang="zh-CN" sz="2200" b="1">
                <a:latin typeface="Times New Roman" panose="02020603050405020304" pitchFamily="18" charset="0"/>
              </a:rPr>
              <a:t>G=(V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,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, P, S)</a:t>
            </a:r>
            <a:r>
              <a:rPr lang="zh-CN" altLang="en-US" sz="2200" b="1">
                <a:latin typeface="Times New Roman" panose="02020603050405020304" pitchFamily="18" charset="0"/>
              </a:rPr>
              <a:t>，其中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 </a:t>
            </a:r>
            <a:r>
              <a:rPr lang="en-US" altLang="zh-CN" sz="2200" b="1">
                <a:latin typeface="Times New Roman" panose="02020603050405020304" pitchFamily="18" charset="0"/>
              </a:rPr>
              <a:t>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={S, A}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={a, b, c, d}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S::=cAd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A::=ab|a</a:t>
            </a:r>
          </a:p>
        </p:txBody>
      </p:sp>
      <p:sp>
        <p:nvSpPr>
          <p:cNvPr id="202757" name="Rectangle 5"/>
          <p:cNvSpPr>
            <a:spLocks noChangeArrowheads="1"/>
          </p:cNvSpPr>
          <p:nvPr/>
        </p:nvSpPr>
        <p:spPr bwMode="auto">
          <a:xfrm>
            <a:off x="5753100" y="4046539"/>
            <a:ext cx="454660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符号串</a:t>
            </a:r>
            <a:r>
              <a:rPr lang="en-US" altLang="zh-CN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是否是文法</a:t>
            </a:r>
            <a:r>
              <a:rPr lang="en-US" altLang="zh-CN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G</a:t>
            </a: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的句子？</a:t>
            </a:r>
          </a:p>
        </p:txBody>
      </p:sp>
      <p:sp>
        <p:nvSpPr>
          <p:cNvPr id="202758" name="Rectangle 6"/>
          <p:cNvSpPr>
            <a:spLocks noChangeArrowheads="1"/>
          </p:cNvSpPr>
          <p:nvPr/>
        </p:nvSpPr>
        <p:spPr bwMode="auto">
          <a:xfrm>
            <a:off x="5729289" y="4518026"/>
            <a:ext cx="4256087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根据推导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  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很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容易判断出cad</a:t>
            </a: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是该文法的句子</a:t>
            </a:r>
          </a:p>
        </p:txBody>
      </p:sp>
      <p:sp>
        <p:nvSpPr>
          <p:cNvPr id="202759" name="Oval 7"/>
          <p:cNvSpPr>
            <a:spLocks noChangeArrowheads="1"/>
          </p:cNvSpPr>
          <p:nvPr/>
        </p:nvSpPr>
        <p:spPr bwMode="auto">
          <a:xfrm>
            <a:off x="5905500" y="5486400"/>
            <a:ext cx="3517900" cy="660400"/>
          </a:xfrm>
          <a:prstGeom prst="ellips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编译器是怎么做的？</a:t>
            </a:r>
          </a:p>
        </p:txBody>
      </p:sp>
      <p:sp>
        <p:nvSpPr>
          <p:cNvPr id="202760" name="Text Box 8"/>
          <p:cNvSpPr txBox="1">
            <a:spLocks noChangeArrowheads="1"/>
          </p:cNvSpPr>
          <p:nvPr/>
        </p:nvSpPr>
        <p:spPr bwMode="auto">
          <a:xfrm>
            <a:off x="3854451" y="1905000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</a:p>
        </p:txBody>
      </p:sp>
      <p:sp>
        <p:nvSpPr>
          <p:cNvPr id="202761" name="Text Box 9"/>
          <p:cNvSpPr txBox="1">
            <a:spLocks noChangeArrowheads="1"/>
          </p:cNvSpPr>
          <p:nvPr/>
        </p:nvSpPr>
        <p:spPr bwMode="auto">
          <a:xfrm>
            <a:off x="3821114" y="2874963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02762" name="Text Box 10"/>
          <p:cNvSpPr txBox="1">
            <a:spLocks noChangeArrowheads="1"/>
          </p:cNvSpPr>
          <p:nvPr/>
        </p:nvSpPr>
        <p:spPr bwMode="auto">
          <a:xfrm>
            <a:off x="4856164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d</a:t>
            </a:r>
          </a:p>
        </p:txBody>
      </p:sp>
      <p:sp>
        <p:nvSpPr>
          <p:cNvPr id="202763" name="Text Box 11"/>
          <p:cNvSpPr txBox="1">
            <a:spLocks noChangeArrowheads="1"/>
          </p:cNvSpPr>
          <p:nvPr/>
        </p:nvSpPr>
        <p:spPr bwMode="auto">
          <a:xfrm>
            <a:off x="2927351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202764" name="Line 12"/>
          <p:cNvSpPr>
            <a:spLocks noChangeShapeType="1"/>
          </p:cNvSpPr>
          <p:nvPr/>
        </p:nvSpPr>
        <p:spPr bwMode="auto">
          <a:xfrm flipH="1">
            <a:off x="3173414" y="2374900"/>
            <a:ext cx="714375" cy="7064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2765" name="Line 13"/>
          <p:cNvSpPr>
            <a:spLocks noChangeShapeType="1"/>
          </p:cNvSpPr>
          <p:nvPr/>
        </p:nvSpPr>
        <p:spPr bwMode="auto">
          <a:xfrm>
            <a:off x="4244976" y="2359025"/>
            <a:ext cx="727075" cy="7191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2766" name="Line 14"/>
          <p:cNvSpPr>
            <a:spLocks noChangeShapeType="1"/>
          </p:cNvSpPr>
          <p:nvPr/>
        </p:nvSpPr>
        <p:spPr bwMode="auto">
          <a:xfrm>
            <a:off x="4078289" y="2490788"/>
            <a:ext cx="3175" cy="495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2767" name="Text Box 15"/>
          <p:cNvSpPr txBox="1">
            <a:spLocks noChangeArrowheads="1"/>
          </p:cNvSpPr>
          <p:nvPr/>
        </p:nvSpPr>
        <p:spPr bwMode="auto">
          <a:xfrm>
            <a:off x="1730375" y="4533900"/>
            <a:ext cx="33924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 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cabd</a:t>
            </a:r>
          </a:p>
        </p:txBody>
      </p:sp>
      <p:sp>
        <p:nvSpPr>
          <p:cNvPr id="202768" name="Rectangle 16"/>
          <p:cNvSpPr>
            <a:spLocks noChangeArrowheads="1"/>
          </p:cNvSpPr>
          <p:nvPr/>
        </p:nvSpPr>
        <p:spPr bwMode="auto">
          <a:xfrm>
            <a:off x="1819276" y="2060575"/>
            <a:ext cx="9366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</a:p>
        </p:txBody>
      </p:sp>
      <p:sp>
        <p:nvSpPr>
          <p:cNvPr id="202769" name="Rectangle 17"/>
          <p:cNvSpPr>
            <a:spLocks noChangeArrowheads="1"/>
          </p:cNvSpPr>
          <p:nvPr/>
        </p:nvSpPr>
        <p:spPr bwMode="auto">
          <a:xfrm>
            <a:off x="1997076" y="3084513"/>
            <a:ext cx="360363" cy="36036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</a:p>
        </p:txBody>
      </p:sp>
      <p:sp>
        <p:nvSpPr>
          <p:cNvPr id="202770" name="Line 18"/>
          <p:cNvSpPr>
            <a:spLocks noChangeShapeType="1"/>
          </p:cNvSpPr>
          <p:nvPr/>
        </p:nvSpPr>
        <p:spPr bwMode="auto">
          <a:xfrm flipV="1">
            <a:off x="2173288" y="2566988"/>
            <a:ext cx="0" cy="444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3378201" y="3754438"/>
            <a:ext cx="140811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      b</a:t>
            </a:r>
          </a:p>
        </p:txBody>
      </p:sp>
      <p:sp>
        <p:nvSpPr>
          <p:cNvPr id="202772" name="Line 20"/>
          <p:cNvSpPr>
            <a:spLocks noChangeShapeType="1"/>
          </p:cNvSpPr>
          <p:nvPr/>
        </p:nvSpPr>
        <p:spPr bwMode="auto">
          <a:xfrm flipH="1">
            <a:off x="3638550" y="3421064"/>
            <a:ext cx="331788" cy="4794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2773" name="Line 21"/>
          <p:cNvSpPr>
            <a:spLocks noChangeShapeType="1"/>
          </p:cNvSpPr>
          <p:nvPr/>
        </p:nvSpPr>
        <p:spPr bwMode="auto">
          <a:xfrm>
            <a:off x="4159250" y="3416300"/>
            <a:ext cx="293688" cy="4762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133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9" name="Rectangle 3"/>
          <p:cNvSpPr>
            <a:spLocks noChangeArrowheads="1"/>
          </p:cNvSpPr>
          <p:nvPr/>
        </p:nvSpPr>
        <p:spPr bwMode="auto">
          <a:xfrm>
            <a:off x="1806576" y="839788"/>
            <a:ext cx="3040063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一、什么是回溯</a:t>
            </a:r>
          </a:p>
        </p:txBody>
      </p:sp>
      <p:sp>
        <p:nvSpPr>
          <p:cNvPr id="203780" name="Rectangle 4"/>
          <p:cNvSpPr>
            <a:spLocks noChangeArrowheads="1"/>
          </p:cNvSpPr>
          <p:nvPr/>
        </p:nvSpPr>
        <p:spPr bwMode="auto">
          <a:xfrm>
            <a:off x="5684838" y="1757364"/>
            <a:ext cx="4572000" cy="218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设有文法</a:t>
            </a:r>
            <a:r>
              <a:rPr lang="en-US" altLang="zh-CN" sz="2200" b="1">
                <a:latin typeface="Times New Roman" panose="02020603050405020304" pitchFamily="18" charset="0"/>
              </a:rPr>
              <a:t>G=(V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,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, P, S)</a:t>
            </a:r>
            <a:r>
              <a:rPr lang="zh-CN" altLang="en-US" sz="2200" b="1">
                <a:latin typeface="Times New Roman" panose="02020603050405020304" pitchFamily="18" charset="0"/>
              </a:rPr>
              <a:t>，其中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 </a:t>
            </a:r>
            <a:r>
              <a:rPr lang="en-US" altLang="zh-CN" sz="2200" b="1">
                <a:latin typeface="Times New Roman" panose="02020603050405020304" pitchFamily="18" charset="0"/>
              </a:rPr>
              <a:t>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={S, A}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={a, b, c, d}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S::=cAd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A::=ab|a</a:t>
            </a:r>
          </a:p>
        </p:txBody>
      </p:sp>
      <p:sp>
        <p:nvSpPr>
          <p:cNvPr id="203781" name="Rectangle 5"/>
          <p:cNvSpPr>
            <a:spLocks noChangeArrowheads="1"/>
          </p:cNvSpPr>
          <p:nvPr/>
        </p:nvSpPr>
        <p:spPr bwMode="auto">
          <a:xfrm>
            <a:off x="5753100" y="4046539"/>
            <a:ext cx="454660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符号串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cad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是否是文法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G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的句子？</a:t>
            </a:r>
          </a:p>
        </p:txBody>
      </p:sp>
      <p:sp>
        <p:nvSpPr>
          <p:cNvPr id="203782" name="Rectangle 6"/>
          <p:cNvSpPr>
            <a:spLocks noChangeArrowheads="1"/>
          </p:cNvSpPr>
          <p:nvPr/>
        </p:nvSpPr>
        <p:spPr bwMode="auto">
          <a:xfrm>
            <a:off x="5729289" y="4518026"/>
            <a:ext cx="4256087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根据推导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  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很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容易判断出cad</a:t>
            </a: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是该文法的句子</a:t>
            </a:r>
          </a:p>
        </p:txBody>
      </p:sp>
      <p:sp>
        <p:nvSpPr>
          <p:cNvPr id="203783" name="Oval 7"/>
          <p:cNvSpPr>
            <a:spLocks noChangeArrowheads="1"/>
          </p:cNvSpPr>
          <p:nvPr/>
        </p:nvSpPr>
        <p:spPr bwMode="auto">
          <a:xfrm>
            <a:off x="5905500" y="5486400"/>
            <a:ext cx="3517900" cy="660400"/>
          </a:xfrm>
          <a:prstGeom prst="ellips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编译器是怎么做的？</a:t>
            </a:r>
          </a:p>
        </p:txBody>
      </p:sp>
      <p:sp>
        <p:nvSpPr>
          <p:cNvPr id="203784" name="Text Box 8"/>
          <p:cNvSpPr txBox="1">
            <a:spLocks noChangeArrowheads="1"/>
          </p:cNvSpPr>
          <p:nvPr/>
        </p:nvSpPr>
        <p:spPr bwMode="auto">
          <a:xfrm>
            <a:off x="3854451" y="1905000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</a:p>
        </p:txBody>
      </p:sp>
      <p:sp>
        <p:nvSpPr>
          <p:cNvPr id="203785" name="Text Box 9"/>
          <p:cNvSpPr txBox="1">
            <a:spLocks noChangeArrowheads="1"/>
          </p:cNvSpPr>
          <p:nvPr/>
        </p:nvSpPr>
        <p:spPr bwMode="auto">
          <a:xfrm>
            <a:off x="3821114" y="2874963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03786" name="Text Box 10"/>
          <p:cNvSpPr txBox="1">
            <a:spLocks noChangeArrowheads="1"/>
          </p:cNvSpPr>
          <p:nvPr/>
        </p:nvSpPr>
        <p:spPr bwMode="auto">
          <a:xfrm>
            <a:off x="4856164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d</a:t>
            </a:r>
          </a:p>
        </p:txBody>
      </p:sp>
      <p:sp>
        <p:nvSpPr>
          <p:cNvPr id="203787" name="Text Box 11"/>
          <p:cNvSpPr txBox="1">
            <a:spLocks noChangeArrowheads="1"/>
          </p:cNvSpPr>
          <p:nvPr/>
        </p:nvSpPr>
        <p:spPr bwMode="auto">
          <a:xfrm>
            <a:off x="2927351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203788" name="Line 12"/>
          <p:cNvSpPr>
            <a:spLocks noChangeShapeType="1"/>
          </p:cNvSpPr>
          <p:nvPr/>
        </p:nvSpPr>
        <p:spPr bwMode="auto">
          <a:xfrm flipH="1">
            <a:off x="3173414" y="2374900"/>
            <a:ext cx="714375" cy="7064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3789" name="Line 13"/>
          <p:cNvSpPr>
            <a:spLocks noChangeShapeType="1"/>
          </p:cNvSpPr>
          <p:nvPr/>
        </p:nvSpPr>
        <p:spPr bwMode="auto">
          <a:xfrm>
            <a:off x="4244976" y="2359025"/>
            <a:ext cx="727075" cy="7191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3790" name="Line 14"/>
          <p:cNvSpPr>
            <a:spLocks noChangeShapeType="1"/>
          </p:cNvSpPr>
          <p:nvPr/>
        </p:nvSpPr>
        <p:spPr bwMode="auto">
          <a:xfrm>
            <a:off x="4078289" y="2490788"/>
            <a:ext cx="3175" cy="495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3791" name="Text Box 15"/>
          <p:cNvSpPr txBox="1">
            <a:spLocks noChangeArrowheads="1"/>
          </p:cNvSpPr>
          <p:nvPr/>
        </p:nvSpPr>
        <p:spPr bwMode="auto">
          <a:xfrm>
            <a:off x="1730375" y="4533900"/>
            <a:ext cx="33924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 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cabd</a:t>
            </a:r>
          </a:p>
        </p:txBody>
      </p:sp>
      <p:sp>
        <p:nvSpPr>
          <p:cNvPr id="203792" name="Rectangle 16"/>
          <p:cNvSpPr>
            <a:spLocks noChangeArrowheads="1"/>
          </p:cNvSpPr>
          <p:nvPr/>
        </p:nvSpPr>
        <p:spPr bwMode="auto">
          <a:xfrm>
            <a:off x="1819276" y="2060575"/>
            <a:ext cx="9366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</a:p>
        </p:txBody>
      </p:sp>
      <p:sp>
        <p:nvSpPr>
          <p:cNvPr id="203793" name="Rectangle 17"/>
          <p:cNvSpPr>
            <a:spLocks noChangeArrowheads="1"/>
          </p:cNvSpPr>
          <p:nvPr/>
        </p:nvSpPr>
        <p:spPr bwMode="auto">
          <a:xfrm>
            <a:off x="2197101" y="3084513"/>
            <a:ext cx="360363" cy="36036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</a:p>
        </p:txBody>
      </p:sp>
      <p:sp>
        <p:nvSpPr>
          <p:cNvPr id="203794" name="Line 18"/>
          <p:cNvSpPr>
            <a:spLocks noChangeShapeType="1"/>
          </p:cNvSpPr>
          <p:nvPr/>
        </p:nvSpPr>
        <p:spPr bwMode="auto">
          <a:xfrm flipV="1">
            <a:off x="2373313" y="2566988"/>
            <a:ext cx="0" cy="444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3795" name="Text Box 19"/>
          <p:cNvSpPr txBox="1">
            <a:spLocks noChangeArrowheads="1"/>
          </p:cNvSpPr>
          <p:nvPr/>
        </p:nvSpPr>
        <p:spPr bwMode="auto">
          <a:xfrm>
            <a:off x="3378201" y="3754438"/>
            <a:ext cx="140811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      b</a:t>
            </a:r>
          </a:p>
        </p:txBody>
      </p:sp>
      <p:sp>
        <p:nvSpPr>
          <p:cNvPr id="203796" name="Line 20"/>
          <p:cNvSpPr>
            <a:spLocks noChangeShapeType="1"/>
          </p:cNvSpPr>
          <p:nvPr/>
        </p:nvSpPr>
        <p:spPr bwMode="auto">
          <a:xfrm flipH="1">
            <a:off x="3638550" y="3421064"/>
            <a:ext cx="331788" cy="4794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3797" name="Line 21"/>
          <p:cNvSpPr>
            <a:spLocks noChangeShapeType="1"/>
          </p:cNvSpPr>
          <p:nvPr/>
        </p:nvSpPr>
        <p:spPr bwMode="auto">
          <a:xfrm>
            <a:off x="4159250" y="3416300"/>
            <a:ext cx="293688" cy="4762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3799" name="Rectangle 23"/>
          <p:cNvSpPr>
            <a:spLocks noChangeArrowheads="1"/>
          </p:cNvSpPr>
          <p:nvPr/>
        </p:nvSpPr>
        <p:spPr bwMode="auto">
          <a:xfrm>
            <a:off x="1917701" y="5278438"/>
            <a:ext cx="3425825" cy="590550"/>
          </a:xfrm>
          <a:prstGeom prst="rect">
            <a:avLst/>
          </a:prstGeom>
          <a:noFill/>
          <a:ln w="25400" algn="ctr">
            <a:solidFill>
              <a:srgbClr val="01189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无法继续匹配！错误！</a:t>
            </a:r>
          </a:p>
        </p:txBody>
      </p:sp>
      <p:sp>
        <p:nvSpPr>
          <p:cNvPr id="23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2147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3" name="Rectangle 3"/>
          <p:cNvSpPr>
            <a:spLocks noChangeArrowheads="1"/>
          </p:cNvSpPr>
          <p:nvPr/>
        </p:nvSpPr>
        <p:spPr bwMode="auto">
          <a:xfrm>
            <a:off x="1806576" y="839788"/>
            <a:ext cx="3040063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一、什么是回溯</a:t>
            </a:r>
          </a:p>
        </p:txBody>
      </p:sp>
      <p:sp>
        <p:nvSpPr>
          <p:cNvPr id="204804" name="Rectangle 4"/>
          <p:cNvSpPr>
            <a:spLocks noChangeArrowheads="1"/>
          </p:cNvSpPr>
          <p:nvPr/>
        </p:nvSpPr>
        <p:spPr bwMode="auto">
          <a:xfrm>
            <a:off x="5684838" y="1757364"/>
            <a:ext cx="4572000" cy="218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设有文法</a:t>
            </a:r>
            <a:r>
              <a:rPr lang="en-US" altLang="zh-CN" sz="2200" b="1">
                <a:latin typeface="Times New Roman" panose="02020603050405020304" pitchFamily="18" charset="0"/>
              </a:rPr>
              <a:t>G=(V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,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, P, S)</a:t>
            </a:r>
            <a:r>
              <a:rPr lang="zh-CN" altLang="en-US" sz="2200" b="1">
                <a:latin typeface="Times New Roman" panose="02020603050405020304" pitchFamily="18" charset="0"/>
              </a:rPr>
              <a:t>，其中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 </a:t>
            </a:r>
            <a:r>
              <a:rPr lang="en-US" altLang="zh-CN" sz="2200" b="1">
                <a:latin typeface="Times New Roman" panose="02020603050405020304" pitchFamily="18" charset="0"/>
              </a:rPr>
              <a:t>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={S, A}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={a, b, c, d}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S::=cAd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A::=ab|a</a:t>
            </a:r>
          </a:p>
        </p:txBody>
      </p:sp>
      <p:sp>
        <p:nvSpPr>
          <p:cNvPr id="204805" name="Rectangle 5"/>
          <p:cNvSpPr>
            <a:spLocks noChangeArrowheads="1"/>
          </p:cNvSpPr>
          <p:nvPr/>
        </p:nvSpPr>
        <p:spPr bwMode="auto">
          <a:xfrm>
            <a:off x="5753100" y="4046539"/>
            <a:ext cx="454660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符号串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cad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是否是文法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G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的句子？</a:t>
            </a:r>
          </a:p>
        </p:txBody>
      </p:sp>
      <p:sp>
        <p:nvSpPr>
          <p:cNvPr id="204806" name="Rectangle 6"/>
          <p:cNvSpPr>
            <a:spLocks noChangeArrowheads="1"/>
          </p:cNvSpPr>
          <p:nvPr/>
        </p:nvSpPr>
        <p:spPr bwMode="auto">
          <a:xfrm>
            <a:off x="5729289" y="4518026"/>
            <a:ext cx="4256087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根据推导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  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很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容易判断出cad</a:t>
            </a: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是该文法的句子</a:t>
            </a:r>
          </a:p>
        </p:txBody>
      </p:sp>
      <p:sp>
        <p:nvSpPr>
          <p:cNvPr id="204807" name="Oval 7"/>
          <p:cNvSpPr>
            <a:spLocks noChangeArrowheads="1"/>
          </p:cNvSpPr>
          <p:nvPr/>
        </p:nvSpPr>
        <p:spPr bwMode="auto">
          <a:xfrm>
            <a:off x="5905500" y="5486400"/>
            <a:ext cx="3517900" cy="660400"/>
          </a:xfrm>
          <a:prstGeom prst="ellips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编译器是怎么做的？</a:t>
            </a:r>
          </a:p>
        </p:txBody>
      </p:sp>
      <p:sp>
        <p:nvSpPr>
          <p:cNvPr id="204808" name="Text Box 8"/>
          <p:cNvSpPr txBox="1">
            <a:spLocks noChangeArrowheads="1"/>
          </p:cNvSpPr>
          <p:nvPr/>
        </p:nvSpPr>
        <p:spPr bwMode="auto">
          <a:xfrm>
            <a:off x="3854451" y="1905000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</a:p>
        </p:txBody>
      </p:sp>
      <p:sp>
        <p:nvSpPr>
          <p:cNvPr id="204809" name="Text Box 9"/>
          <p:cNvSpPr txBox="1">
            <a:spLocks noChangeArrowheads="1"/>
          </p:cNvSpPr>
          <p:nvPr/>
        </p:nvSpPr>
        <p:spPr bwMode="auto">
          <a:xfrm>
            <a:off x="3821114" y="2874963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04810" name="Text Box 10"/>
          <p:cNvSpPr txBox="1">
            <a:spLocks noChangeArrowheads="1"/>
          </p:cNvSpPr>
          <p:nvPr/>
        </p:nvSpPr>
        <p:spPr bwMode="auto">
          <a:xfrm>
            <a:off x="4856164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d</a:t>
            </a:r>
          </a:p>
        </p:txBody>
      </p:sp>
      <p:sp>
        <p:nvSpPr>
          <p:cNvPr id="204811" name="Text Box 11"/>
          <p:cNvSpPr txBox="1">
            <a:spLocks noChangeArrowheads="1"/>
          </p:cNvSpPr>
          <p:nvPr/>
        </p:nvSpPr>
        <p:spPr bwMode="auto">
          <a:xfrm>
            <a:off x="2927351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204812" name="Line 12"/>
          <p:cNvSpPr>
            <a:spLocks noChangeShapeType="1"/>
          </p:cNvSpPr>
          <p:nvPr/>
        </p:nvSpPr>
        <p:spPr bwMode="auto">
          <a:xfrm flipH="1">
            <a:off x="3173414" y="2374900"/>
            <a:ext cx="714375" cy="7064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4813" name="Line 13"/>
          <p:cNvSpPr>
            <a:spLocks noChangeShapeType="1"/>
          </p:cNvSpPr>
          <p:nvPr/>
        </p:nvSpPr>
        <p:spPr bwMode="auto">
          <a:xfrm>
            <a:off x="4244976" y="2359025"/>
            <a:ext cx="727075" cy="7191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4814" name="Line 14"/>
          <p:cNvSpPr>
            <a:spLocks noChangeShapeType="1"/>
          </p:cNvSpPr>
          <p:nvPr/>
        </p:nvSpPr>
        <p:spPr bwMode="auto">
          <a:xfrm>
            <a:off x="4078289" y="2490788"/>
            <a:ext cx="3175" cy="495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4815" name="Text Box 15"/>
          <p:cNvSpPr txBox="1">
            <a:spLocks noChangeArrowheads="1"/>
          </p:cNvSpPr>
          <p:nvPr/>
        </p:nvSpPr>
        <p:spPr bwMode="auto">
          <a:xfrm>
            <a:off x="1730375" y="4533900"/>
            <a:ext cx="33924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 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cad</a:t>
            </a:r>
          </a:p>
        </p:txBody>
      </p:sp>
      <p:sp>
        <p:nvSpPr>
          <p:cNvPr id="204816" name="Rectangle 16"/>
          <p:cNvSpPr>
            <a:spLocks noChangeArrowheads="1"/>
          </p:cNvSpPr>
          <p:nvPr/>
        </p:nvSpPr>
        <p:spPr bwMode="auto">
          <a:xfrm>
            <a:off x="1819276" y="2060575"/>
            <a:ext cx="9366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</a:p>
        </p:txBody>
      </p:sp>
      <p:sp>
        <p:nvSpPr>
          <p:cNvPr id="204817" name="Rectangle 17"/>
          <p:cNvSpPr>
            <a:spLocks noChangeArrowheads="1"/>
          </p:cNvSpPr>
          <p:nvPr/>
        </p:nvSpPr>
        <p:spPr bwMode="auto">
          <a:xfrm>
            <a:off x="1985963" y="3084513"/>
            <a:ext cx="360362" cy="36036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</a:p>
        </p:txBody>
      </p:sp>
      <p:sp>
        <p:nvSpPr>
          <p:cNvPr id="204818" name="Line 18"/>
          <p:cNvSpPr>
            <a:spLocks noChangeShapeType="1"/>
          </p:cNvSpPr>
          <p:nvPr/>
        </p:nvSpPr>
        <p:spPr bwMode="auto">
          <a:xfrm flipV="1">
            <a:off x="2162175" y="2566988"/>
            <a:ext cx="0" cy="444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4819" name="Text Box 19"/>
          <p:cNvSpPr txBox="1">
            <a:spLocks noChangeArrowheads="1"/>
          </p:cNvSpPr>
          <p:nvPr/>
        </p:nvSpPr>
        <p:spPr bwMode="auto">
          <a:xfrm>
            <a:off x="3867150" y="3754438"/>
            <a:ext cx="4587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04820" name="Line 20"/>
          <p:cNvSpPr>
            <a:spLocks noChangeShapeType="1"/>
          </p:cNvSpPr>
          <p:nvPr/>
        </p:nvSpPr>
        <p:spPr bwMode="auto">
          <a:xfrm>
            <a:off x="4070351" y="3432176"/>
            <a:ext cx="3175" cy="5492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4822" name="Rectangle 22"/>
          <p:cNvSpPr>
            <a:spLocks noChangeArrowheads="1"/>
          </p:cNvSpPr>
          <p:nvPr/>
        </p:nvSpPr>
        <p:spPr bwMode="auto">
          <a:xfrm>
            <a:off x="1917701" y="5278438"/>
            <a:ext cx="3425825" cy="590550"/>
          </a:xfrm>
          <a:prstGeom prst="rect">
            <a:avLst/>
          </a:prstGeom>
          <a:noFill/>
          <a:ln w="25400" algn="ctr">
            <a:solidFill>
              <a:srgbClr val="01189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200" b="1">
                <a:solidFill>
                  <a:srgbClr val="011893"/>
                </a:solidFill>
                <a:latin typeface="Times New Roman" panose="02020603050405020304" pitchFamily="18" charset="0"/>
              </a:rPr>
              <a:t>退回分支处，重选分支</a:t>
            </a:r>
          </a:p>
        </p:txBody>
      </p:sp>
      <p:sp>
        <p:nvSpPr>
          <p:cNvPr id="22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789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7" name="Rectangle 3"/>
          <p:cNvSpPr>
            <a:spLocks noChangeArrowheads="1"/>
          </p:cNvSpPr>
          <p:nvPr/>
        </p:nvSpPr>
        <p:spPr bwMode="auto">
          <a:xfrm>
            <a:off x="1806576" y="839788"/>
            <a:ext cx="3040063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一、什么是回溯</a:t>
            </a:r>
          </a:p>
        </p:txBody>
      </p:sp>
      <p:sp>
        <p:nvSpPr>
          <p:cNvPr id="205828" name="Rectangle 4"/>
          <p:cNvSpPr>
            <a:spLocks noChangeArrowheads="1"/>
          </p:cNvSpPr>
          <p:nvPr/>
        </p:nvSpPr>
        <p:spPr bwMode="auto">
          <a:xfrm>
            <a:off x="5684838" y="1757364"/>
            <a:ext cx="4572000" cy="218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设有文法</a:t>
            </a:r>
            <a:r>
              <a:rPr lang="en-US" altLang="zh-CN" sz="2200" b="1">
                <a:latin typeface="Times New Roman" panose="02020603050405020304" pitchFamily="18" charset="0"/>
              </a:rPr>
              <a:t>G=(V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,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, P, S)</a:t>
            </a:r>
            <a:r>
              <a:rPr lang="zh-CN" altLang="en-US" sz="2200" b="1">
                <a:latin typeface="Times New Roman" panose="02020603050405020304" pitchFamily="18" charset="0"/>
              </a:rPr>
              <a:t>，其中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 </a:t>
            </a:r>
            <a:r>
              <a:rPr lang="en-US" altLang="zh-CN" sz="2200" b="1">
                <a:latin typeface="Times New Roman" panose="02020603050405020304" pitchFamily="18" charset="0"/>
              </a:rPr>
              <a:t>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={S, A}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={a, b, c, d}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S::=cAd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A::=ab|a</a:t>
            </a:r>
          </a:p>
        </p:txBody>
      </p:sp>
      <p:sp>
        <p:nvSpPr>
          <p:cNvPr id="205829" name="Rectangle 5"/>
          <p:cNvSpPr>
            <a:spLocks noChangeArrowheads="1"/>
          </p:cNvSpPr>
          <p:nvPr/>
        </p:nvSpPr>
        <p:spPr bwMode="auto">
          <a:xfrm>
            <a:off x="5753100" y="4046539"/>
            <a:ext cx="454660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符号串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cad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是否是文法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G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的句子？</a:t>
            </a:r>
          </a:p>
        </p:txBody>
      </p:sp>
      <p:sp>
        <p:nvSpPr>
          <p:cNvPr id="205830" name="Rectangle 6"/>
          <p:cNvSpPr>
            <a:spLocks noChangeArrowheads="1"/>
          </p:cNvSpPr>
          <p:nvPr/>
        </p:nvSpPr>
        <p:spPr bwMode="auto">
          <a:xfrm>
            <a:off x="5729289" y="4518026"/>
            <a:ext cx="4256087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根据推导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  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很</a:t>
            </a:r>
            <a:r>
              <a:rPr lang="en-US" altLang="zh-CN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容易判断出cad</a:t>
            </a:r>
            <a:r>
              <a:rPr lang="zh-CN" altLang="en-US" sz="2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是该文法的句子</a:t>
            </a:r>
          </a:p>
        </p:txBody>
      </p:sp>
      <p:sp>
        <p:nvSpPr>
          <p:cNvPr id="205831" name="Oval 7"/>
          <p:cNvSpPr>
            <a:spLocks noChangeArrowheads="1"/>
          </p:cNvSpPr>
          <p:nvPr/>
        </p:nvSpPr>
        <p:spPr bwMode="auto">
          <a:xfrm>
            <a:off x="5905500" y="5486400"/>
            <a:ext cx="3517900" cy="660400"/>
          </a:xfrm>
          <a:prstGeom prst="ellips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编译器是怎么做的？</a:t>
            </a:r>
          </a:p>
        </p:txBody>
      </p:sp>
      <p:sp>
        <p:nvSpPr>
          <p:cNvPr id="205832" name="Text Box 8"/>
          <p:cNvSpPr txBox="1">
            <a:spLocks noChangeArrowheads="1"/>
          </p:cNvSpPr>
          <p:nvPr/>
        </p:nvSpPr>
        <p:spPr bwMode="auto">
          <a:xfrm>
            <a:off x="3854451" y="1905000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</a:p>
        </p:txBody>
      </p:sp>
      <p:sp>
        <p:nvSpPr>
          <p:cNvPr id="205833" name="Text Box 9"/>
          <p:cNvSpPr txBox="1">
            <a:spLocks noChangeArrowheads="1"/>
          </p:cNvSpPr>
          <p:nvPr/>
        </p:nvSpPr>
        <p:spPr bwMode="auto">
          <a:xfrm>
            <a:off x="3821114" y="2874963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05834" name="Text Box 10"/>
          <p:cNvSpPr txBox="1">
            <a:spLocks noChangeArrowheads="1"/>
          </p:cNvSpPr>
          <p:nvPr/>
        </p:nvSpPr>
        <p:spPr bwMode="auto">
          <a:xfrm>
            <a:off x="4856164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d</a:t>
            </a:r>
          </a:p>
        </p:txBody>
      </p:sp>
      <p:sp>
        <p:nvSpPr>
          <p:cNvPr id="205835" name="Text Box 11"/>
          <p:cNvSpPr txBox="1">
            <a:spLocks noChangeArrowheads="1"/>
          </p:cNvSpPr>
          <p:nvPr/>
        </p:nvSpPr>
        <p:spPr bwMode="auto">
          <a:xfrm>
            <a:off x="2927351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205836" name="Line 12"/>
          <p:cNvSpPr>
            <a:spLocks noChangeShapeType="1"/>
          </p:cNvSpPr>
          <p:nvPr/>
        </p:nvSpPr>
        <p:spPr bwMode="auto">
          <a:xfrm flipH="1">
            <a:off x="3173414" y="2374900"/>
            <a:ext cx="714375" cy="7064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5837" name="Line 13"/>
          <p:cNvSpPr>
            <a:spLocks noChangeShapeType="1"/>
          </p:cNvSpPr>
          <p:nvPr/>
        </p:nvSpPr>
        <p:spPr bwMode="auto">
          <a:xfrm>
            <a:off x="4244976" y="2359025"/>
            <a:ext cx="727075" cy="7191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5838" name="Line 14"/>
          <p:cNvSpPr>
            <a:spLocks noChangeShapeType="1"/>
          </p:cNvSpPr>
          <p:nvPr/>
        </p:nvSpPr>
        <p:spPr bwMode="auto">
          <a:xfrm>
            <a:off x="4078289" y="2490788"/>
            <a:ext cx="3175" cy="495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5839" name="Text Box 15"/>
          <p:cNvSpPr txBox="1">
            <a:spLocks noChangeArrowheads="1"/>
          </p:cNvSpPr>
          <p:nvPr/>
        </p:nvSpPr>
        <p:spPr bwMode="auto">
          <a:xfrm>
            <a:off x="1730375" y="4533900"/>
            <a:ext cx="33924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 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cad</a:t>
            </a:r>
          </a:p>
        </p:txBody>
      </p:sp>
      <p:sp>
        <p:nvSpPr>
          <p:cNvPr id="205840" name="Rectangle 16"/>
          <p:cNvSpPr>
            <a:spLocks noChangeArrowheads="1"/>
          </p:cNvSpPr>
          <p:nvPr/>
        </p:nvSpPr>
        <p:spPr bwMode="auto">
          <a:xfrm>
            <a:off x="1819276" y="2060575"/>
            <a:ext cx="9366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</a:p>
        </p:txBody>
      </p:sp>
      <p:sp>
        <p:nvSpPr>
          <p:cNvPr id="205841" name="Rectangle 17"/>
          <p:cNvSpPr>
            <a:spLocks noChangeArrowheads="1"/>
          </p:cNvSpPr>
          <p:nvPr/>
        </p:nvSpPr>
        <p:spPr bwMode="auto">
          <a:xfrm>
            <a:off x="2185988" y="3084513"/>
            <a:ext cx="360362" cy="36036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</a:p>
        </p:txBody>
      </p:sp>
      <p:sp>
        <p:nvSpPr>
          <p:cNvPr id="205842" name="Line 18"/>
          <p:cNvSpPr>
            <a:spLocks noChangeShapeType="1"/>
          </p:cNvSpPr>
          <p:nvPr/>
        </p:nvSpPr>
        <p:spPr bwMode="auto">
          <a:xfrm flipV="1">
            <a:off x="2362200" y="2566988"/>
            <a:ext cx="0" cy="444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5843" name="Text Box 19"/>
          <p:cNvSpPr txBox="1">
            <a:spLocks noChangeArrowheads="1"/>
          </p:cNvSpPr>
          <p:nvPr/>
        </p:nvSpPr>
        <p:spPr bwMode="auto">
          <a:xfrm>
            <a:off x="3867150" y="3754438"/>
            <a:ext cx="4587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05844" name="Line 20"/>
          <p:cNvSpPr>
            <a:spLocks noChangeShapeType="1"/>
          </p:cNvSpPr>
          <p:nvPr/>
        </p:nvSpPr>
        <p:spPr bwMode="auto">
          <a:xfrm>
            <a:off x="4070351" y="3432176"/>
            <a:ext cx="3175" cy="5492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5846" name="Rectangle 22"/>
          <p:cNvSpPr>
            <a:spLocks noChangeArrowheads="1"/>
          </p:cNvSpPr>
          <p:nvPr/>
        </p:nvSpPr>
        <p:spPr bwMode="auto">
          <a:xfrm>
            <a:off x="1917701" y="5278438"/>
            <a:ext cx="3425825" cy="590550"/>
          </a:xfrm>
          <a:prstGeom prst="rect">
            <a:avLst/>
          </a:prstGeom>
          <a:noFill/>
          <a:ln w="25400" algn="ctr">
            <a:solidFill>
              <a:srgbClr val="01189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200" b="1">
                <a:solidFill>
                  <a:srgbClr val="011893"/>
                </a:solidFill>
                <a:latin typeface="Times New Roman" panose="02020603050405020304" pitchFamily="18" charset="0"/>
              </a:rPr>
              <a:t>匹配成功！</a:t>
            </a:r>
          </a:p>
        </p:txBody>
      </p:sp>
      <p:sp>
        <p:nvSpPr>
          <p:cNvPr id="22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5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1" name="Rectangle 3"/>
          <p:cNvSpPr>
            <a:spLocks noChangeArrowheads="1"/>
          </p:cNvSpPr>
          <p:nvPr/>
        </p:nvSpPr>
        <p:spPr bwMode="auto">
          <a:xfrm>
            <a:off x="1806575" y="839788"/>
            <a:ext cx="344805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二、如何消除回溯</a:t>
            </a:r>
          </a:p>
        </p:txBody>
      </p:sp>
      <p:sp>
        <p:nvSpPr>
          <p:cNvPr id="206871" name="Rectangle 23"/>
          <p:cNvSpPr>
            <a:spLocks noChangeArrowheads="1"/>
          </p:cNvSpPr>
          <p:nvPr/>
        </p:nvSpPr>
        <p:spPr bwMode="auto">
          <a:xfrm>
            <a:off x="1905000" y="2401888"/>
            <a:ext cx="8459788" cy="130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25000"/>
              </a:lnSpc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定义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——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设有规则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U::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V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|a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V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|…|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V</a:t>
            </a:r>
            <a:r>
              <a:rPr lang="en-US" altLang="zh-CN" sz="2100" b="1" baseline="-25000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</a:t>
            </a: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若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为互不相同的</a:t>
            </a:r>
            <a:r>
              <a:rPr lang="zh-CN" altLang="en-US" sz="21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终结符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时，将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作为</a:t>
            </a:r>
            <a:r>
              <a:rPr lang="zh-CN" altLang="en-US" sz="21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路标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，当被分析符号串为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时，</a:t>
            </a:r>
          </a:p>
          <a:p>
            <a:pPr algn="just">
              <a:lnSpc>
                <a:spcPct val="125000"/>
              </a:lnSpc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便可按规则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U::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V</a:t>
            </a:r>
            <a:r>
              <a:rPr lang="en-US" altLang="zh-CN" sz="2100" b="1" baseline="-25000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往下分析。此时，本组文法无回溯。</a:t>
            </a:r>
            <a:endParaRPr lang="en-US" altLang="zh-CN" sz="2100" b="1" dirty="0">
              <a:effectLst/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206872" name="Text Box 24"/>
          <p:cNvSpPr txBox="1">
            <a:spLocks noChangeArrowheads="1"/>
          </p:cNvSpPr>
          <p:nvPr/>
        </p:nvSpPr>
        <p:spPr bwMode="auto">
          <a:xfrm>
            <a:off x="1828799" y="1752600"/>
            <a:ext cx="1011065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、最好的情况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——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同一个非终结符的不同候选式的</a:t>
            </a:r>
            <a:r>
              <a:rPr lang="zh-CN" altLang="en-US" sz="2400" b="1" dirty="0" smtClean="0">
                <a:solidFill>
                  <a:srgbClr val="011893"/>
                </a:solidFill>
                <a:latin typeface="Times New Roman" panose="02020603050405020304" pitchFamily="18" charset="0"/>
              </a:rPr>
              <a:t>开头终结符号不一样</a:t>
            </a:r>
            <a:endParaRPr lang="zh-CN" altLang="en-US" sz="2400" b="1" dirty="0">
              <a:solidFill>
                <a:srgbClr val="011893"/>
              </a:solidFill>
              <a:latin typeface="Times New Roman" panose="02020603050405020304" pitchFamily="18" charset="0"/>
            </a:endParaRPr>
          </a:p>
        </p:txBody>
      </p:sp>
      <p:sp>
        <p:nvSpPr>
          <p:cNvPr id="206873" name="Text Box 25"/>
          <p:cNvSpPr txBox="1">
            <a:spLocks noChangeArrowheads="1"/>
          </p:cNvSpPr>
          <p:nvPr/>
        </p:nvSpPr>
        <p:spPr bwMode="auto">
          <a:xfrm>
            <a:off x="2476500" y="4127500"/>
            <a:ext cx="6870700" cy="1936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200" b="1" dirty="0">
                <a:latin typeface="Times New Roman" panose="02020603050405020304" pitchFamily="18" charset="0"/>
              </a:rPr>
              <a:t>有文法</a:t>
            </a:r>
            <a:r>
              <a:rPr lang="en-US" altLang="zh-CN" sz="2200" b="1" dirty="0">
                <a:latin typeface="Times New Roman" panose="02020603050405020304" pitchFamily="18" charset="0"/>
              </a:rPr>
              <a:t>——</a:t>
            </a:r>
          </a:p>
          <a:p>
            <a:pPr>
              <a:spcBef>
                <a:spcPct val="50000"/>
              </a:spcBef>
            </a:pPr>
            <a:r>
              <a:rPr lang="en-US" altLang="zh-CN" sz="2200" b="1" dirty="0">
                <a:latin typeface="Times New Roman" panose="02020603050405020304" pitchFamily="18" charset="0"/>
              </a:rPr>
              <a:t>S::=aABc|bBA|cAA|dBB      A::=a|b|c|d      B::=a|b|c|d</a:t>
            </a:r>
          </a:p>
          <a:p>
            <a:pPr>
              <a:spcBef>
                <a:spcPct val="50000"/>
              </a:spcBef>
            </a:pPr>
            <a:r>
              <a:rPr lang="zh-CN" altLang="en-US" sz="2200" b="1" dirty="0">
                <a:latin typeface="Times New Roman" panose="02020603050405020304" pitchFamily="18" charset="0"/>
              </a:rPr>
              <a:t>请问字符串  </a:t>
            </a:r>
            <a:r>
              <a:rPr lang="en-US" altLang="zh-CN" sz="2200" b="1" dirty="0" err="1">
                <a:latin typeface="Times New Roman" panose="02020603050405020304" pitchFamily="18" charset="0"/>
              </a:rPr>
              <a:t>caa</a:t>
            </a:r>
            <a:r>
              <a:rPr lang="zh-CN" altLang="en-US" sz="2200" b="1" dirty="0">
                <a:latin typeface="Times New Roman" panose="02020603050405020304" pitchFamily="18" charset="0"/>
              </a:rPr>
              <a:t>是否是该文法的句子？</a:t>
            </a:r>
          </a:p>
          <a:p>
            <a:pPr>
              <a:spcBef>
                <a:spcPct val="50000"/>
              </a:spcBef>
            </a:pPr>
            <a:r>
              <a:rPr lang="en-US" altLang="zh-CN" sz="2200" b="1" dirty="0" err="1">
                <a:solidFill>
                  <a:srgbClr val="011893"/>
                </a:solidFill>
                <a:latin typeface="Times New Roman" panose="02020603050405020304" pitchFamily="18" charset="0"/>
              </a:rPr>
              <a:t>S</a:t>
            </a:r>
            <a:r>
              <a:rPr lang="en-US" altLang="zh-CN" sz="22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cAAcaAcaa</a:t>
            </a:r>
            <a:endParaRPr lang="en-US" altLang="zh-CN" sz="2200" b="1" dirty="0">
              <a:solidFill>
                <a:srgbClr val="011893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206874" name="Rectangle 26"/>
          <p:cNvSpPr>
            <a:spLocks noChangeArrowheads="1"/>
          </p:cNvSpPr>
          <p:nvPr/>
        </p:nvSpPr>
        <p:spPr bwMode="auto">
          <a:xfrm>
            <a:off x="2235200" y="4038600"/>
            <a:ext cx="7277100" cy="21463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06875" name="Line 27"/>
          <p:cNvSpPr>
            <a:spLocks noChangeShapeType="1"/>
          </p:cNvSpPr>
          <p:nvPr/>
        </p:nvSpPr>
        <p:spPr bwMode="auto">
          <a:xfrm>
            <a:off x="3043238" y="5021263"/>
            <a:ext cx="184150" cy="0"/>
          </a:xfrm>
          <a:prstGeom prst="lin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6876" name="Line 28"/>
          <p:cNvSpPr>
            <a:spLocks noChangeShapeType="1"/>
          </p:cNvSpPr>
          <p:nvPr/>
        </p:nvSpPr>
        <p:spPr bwMode="auto">
          <a:xfrm>
            <a:off x="3778250" y="5022850"/>
            <a:ext cx="184150" cy="0"/>
          </a:xfrm>
          <a:prstGeom prst="lin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6877" name="Line 29"/>
          <p:cNvSpPr>
            <a:spLocks noChangeShapeType="1"/>
          </p:cNvSpPr>
          <p:nvPr/>
        </p:nvSpPr>
        <p:spPr bwMode="auto">
          <a:xfrm>
            <a:off x="4384675" y="5024438"/>
            <a:ext cx="184150" cy="0"/>
          </a:xfrm>
          <a:prstGeom prst="lin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6878" name="Line 30"/>
          <p:cNvSpPr>
            <a:spLocks noChangeShapeType="1"/>
          </p:cNvSpPr>
          <p:nvPr/>
        </p:nvSpPr>
        <p:spPr bwMode="auto">
          <a:xfrm>
            <a:off x="4981575" y="5030788"/>
            <a:ext cx="184150" cy="0"/>
          </a:xfrm>
          <a:prstGeom prst="lin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118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06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06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06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06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06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871" grpId="0"/>
      <p:bldP spid="206872" grpId="0"/>
      <p:bldP spid="20687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447799" y="2524137"/>
            <a:ext cx="10325101" cy="2806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1600" b="1" dirty="0">
                <a:latin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</a:rPr>
              <a:t>&lt;</a:t>
            </a:r>
            <a:r>
              <a:rPr lang="zh-CN" altLang="en-US" sz="2800" b="1" dirty="0">
                <a:latin typeface="Times New Roman" panose="02020603050405020304" pitchFamily="18" charset="0"/>
              </a:rPr>
              <a:t>语句</a:t>
            </a:r>
            <a:r>
              <a:rPr lang="en-US" altLang="zh-CN" sz="2800" b="1" dirty="0">
                <a:latin typeface="Times New Roman" panose="02020603050405020304" pitchFamily="18" charset="0"/>
              </a:rPr>
              <a:t>&gt;∷</a:t>
            </a:r>
            <a:r>
              <a:rPr lang="zh-CN" altLang="en-US" sz="2800" b="1" dirty="0">
                <a:latin typeface="Times New Roman" panose="02020603050405020304" pitchFamily="18" charset="0"/>
              </a:rPr>
              <a:t>＝</a:t>
            </a:r>
            <a:r>
              <a:rPr lang="en-US" altLang="zh-CN" sz="2800" b="1" dirty="0">
                <a:latin typeface="Times New Roman" panose="02020603050405020304" pitchFamily="18" charset="0"/>
              </a:rPr>
              <a:t>&lt;</a:t>
            </a:r>
            <a:r>
              <a:rPr lang="zh-CN" altLang="en-US" sz="2800" b="1" dirty="0">
                <a:latin typeface="Times New Roman" panose="02020603050405020304" pitchFamily="18" charset="0"/>
              </a:rPr>
              <a:t>变量</a:t>
            </a:r>
            <a:r>
              <a:rPr lang="en-US" altLang="zh-CN" sz="2800" b="1" dirty="0">
                <a:latin typeface="Times New Roman" panose="02020603050405020304" pitchFamily="18" charset="0"/>
              </a:rPr>
              <a:t>&gt;:</a:t>
            </a:r>
            <a:r>
              <a:rPr lang="zh-CN" altLang="en-US" sz="2800" b="1" dirty="0">
                <a:latin typeface="Times New Roman" panose="02020603050405020304" pitchFamily="18" charset="0"/>
              </a:rPr>
              <a:t>＝</a:t>
            </a:r>
            <a:r>
              <a:rPr lang="en-US" altLang="zh-CN" sz="2800" b="1" dirty="0">
                <a:latin typeface="Times New Roman" panose="02020603050405020304" pitchFamily="18" charset="0"/>
              </a:rPr>
              <a:t>&lt;</a:t>
            </a:r>
            <a:r>
              <a:rPr lang="zh-CN" altLang="en-US" sz="2800" b="1" dirty="0">
                <a:latin typeface="Times New Roman" panose="02020603050405020304" pitchFamily="18" charset="0"/>
              </a:rPr>
              <a:t>表达式</a:t>
            </a:r>
            <a:r>
              <a:rPr lang="en-US" altLang="zh-CN" sz="2800" b="1" dirty="0">
                <a:latin typeface="Times New Roman" panose="02020603050405020304" pitchFamily="18" charset="0"/>
              </a:rPr>
              <a:t>&gt; | if &lt;</a:t>
            </a:r>
            <a:r>
              <a:rPr lang="zh-CN" altLang="en-US" sz="2800" b="1" dirty="0">
                <a:latin typeface="Times New Roman" panose="02020603050405020304" pitchFamily="18" charset="0"/>
              </a:rPr>
              <a:t>布尔表达式</a:t>
            </a:r>
            <a:r>
              <a:rPr lang="en-US" altLang="zh-CN" sz="2800" b="1" dirty="0">
                <a:latin typeface="Times New Roman" panose="02020603050405020304" pitchFamily="18" charset="0"/>
              </a:rPr>
              <a:t>&gt;then &lt;</a:t>
            </a:r>
            <a:r>
              <a:rPr lang="zh-CN" altLang="en-US" sz="2800" b="1" dirty="0">
                <a:latin typeface="Times New Roman" panose="02020603050405020304" pitchFamily="18" charset="0"/>
              </a:rPr>
              <a:t>语句</a:t>
            </a:r>
            <a:r>
              <a:rPr lang="en-US" altLang="zh-CN" sz="2800" b="1" dirty="0">
                <a:latin typeface="Times New Roman" panose="02020603050405020304" pitchFamily="18" charset="0"/>
              </a:rPr>
              <a:t>&gt;</a:t>
            </a:r>
          </a:p>
          <a:p>
            <a:pPr>
              <a:lnSpc>
                <a:spcPct val="90000"/>
              </a:lnSpc>
            </a:pPr>
            <a:r>
              <a:rPr lang="en-US" altLang="zh-CN" sz="2800" b="1" dirty="0">
                <a:latin typeface="Times New Roman" panose="02020603050405020304" pitchFamily="18" charset="0"/>
              </a:rPr>
              <a:t>    </a:t>
            </a:r>
          </a:p>
          <a:p>
            <a:pPr>
              <a:lnSpc>
                <a:spcPct val="90000"/>
              </a:lnSpc>
            </a:pPr>
            <a:r>
              <a:rPr lang="en-US" altLang="zh-CN" sz="2800" b="1" dirty="0">
                <a:latin typeface="Times New Roman" panose="02020603050405020304" pitchFamily="18" charset="0"/>
              </a:rPr>
              <a:t>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当分析语句：</a:t>
            </a:r>
            <a:r>
              <a:rPr lang="en-US" altLang="zh-CN" sz="2800" b="1" dirty="0">
                <a:latin typeface="Times New Roman" panose="02020603050405020304" pitchFamily="18" charset="0"/>
              </a:rPr>
              <a:t>if A&lt;B then A:=B</a:t>
            </a:r>
            <a:r>
              <a:rPr lang="zh-CN" altLang="en-US" sz="2800" b="1" dirty="0">
                <a:latin typeface="Times New Roman" panose="02020603050405020304" pitchFamily="18" charset="0"/>
              </a:rPr>
              <a:t>时，我们可以根据第二个产生式以</a:t>
            </a:r>
            <a:r>
              <a:rPr lang="en-US" altLang="zh-CN" sz="2800" b="1" dirty="0">
                <a:latin typeface="Times New Roman" panose="02020603050405020304" pitchFamily="18" charset="0"/>
              </a:rPr>
              <a:t>if</a:t>
            </a:r>
            <a:r>
              <a:rPr lang="zh-CN" altLang="en-US" sz="2800" b="1" dirty="0">
                <a:latin typeface="Times New Roman" panose="02020603050405020304" pitchFamily="18" charset="0"/>
              </a:rPr>
              <a:t>开始直接选用它作判断。 </a:t>
            </a:r>
            <a:r>
              <a:rPr lang="en-US" altLang="zh-CN" sz="2800" b="1" dirty="0">
                <a:latin typeface="Times New Roman" panose="02020603050405020304" pitchFamily="18" charset="0"/>
              </a:rPr>
              <a:t>if</a:t>
            </a:r>
            <a:r>
              <a:rPr lang="zh-CN" altLang="en-US" sz="2800" b="1" dirty="0">
                <a:latin typeface="Times New Roman" panose="02020603050405020304" pitchFamily="18" charset="0"/>
              </a:rPr>
              <a:t>在这里就是路标</a:t>
            </a:r>
          </a:p>
          <a:p>
            <a:pPr>
              <a:lnSpc>
                <a:spcPct val="90000"/>
              </a:lnSpc>
            </a:pPr>
            <a:endParaRPr lang="zh-CN" altLang="en-US" sz="2800" b="1" dirty="0">
              <a:solidFill>
                <a:schemeClr val="hlink"/>
              </a:solidFill>
              <a:latin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zh-CN" altLang="en-US" sz="2800" b="1" dirty="0">
                <a:solidFill>
                  <a:schemeClr val="hlink"/>
                </a:solidFill>
                <a:latin typeface="Times New Roman" panose="02020603050405020304" pitchFamily="18" charset="0"/>
              </a:rPr>
              <a:t>    </a:t>
            </a:r>
            <a:r>
              <a:rPr lang="zh-CN" altLang="en-US" sz="2800" b="1" dirty="0">
                <a:solidFill>
                  <a:srgbClr val="FF3399"/>
                </a:solidFill>
                <a:latin typeface="Times New Roman" panose="02020603050405020304" pitchFamily="18" charset="0"/>
              </a:rPr>
              <a:t>因此，我们在设计程序设计语言时，要考虑语法规则各选择项开始符号互不相同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2547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08899" name="Rectangle 3"/>
          <p:cNvSpPr>
            <a:spLocks noChangeArrowheads="1"/>
          </p:cNvSpPr>
          <p:nvPr/>
        </p:nvSpPr>
        <p:spPr bwMode="auto">
          <a:xfrm>
            <a:off x="1806575" y="839788"/>
            <a:ext cx="344805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二、如何消除回溯</a:t>
            </a:r>
          </a:p>
        </p:txBody>
      </p:sp>
      <p:sp>
        <p:nvSpPr>
          <p:cNvPr id="208901" name="Text Box 5"/>
          <p:cNvSpPr txBox="1">
            <a:spLocks noChangeArrowheads="1"/>
          </p:cNvSpPr>
          <p:nvPr/>
        </p:nvSpPr>
        <p:spPr bwMode="auto">
          <a:xfrm>
            <a:off x="1828799" y="1752600"/>
            <a:ext cx="9396549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 smtClean="0">
                <a:solidFill>
                  <a:srgbClr val="011893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dirty="0" smtClean="0">
                <a:solidFill>
                  <a:srgbClr val="011893"/>
                </a:solidFill>
                <a:latin typeface="Times New Roman" panose="02020603050405020304" pitchFamily="18" charset="0"/>
              </a:rPr>
              <a:t>、运气不好的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情况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——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同一个非终结符的不同候选式</a:t>
            </a:r>
            <a:r>
              <a:rPr lang="zh-CN" altLang="en-US" sz="2400" b="1" dirty="0" smtClean="0">
                <a:solidFill>
                  <a:srgbClr val="011893"/>
                </a:solidFill>
                <a:latin typeface="Times New Roman" panose="02020603050405020304" pitchFamily="18" charset="0"/>
              </a:rPr>
              <a:t>的不以终结符号开头</a:t>
            </a:r>
            <a:endParaRPr lang="zh-CN" altLang="en-US" sz="2400" b="1" dirty="0">
              <a:solidFill>
                <a:srgbClr val="011893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55223" y="3013502"/>
            <a:ext cx="91701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50000"/>
              </a:spcBef>
            </a:pPr>
            <a:r>
              <a:rPr lang="zh-CN" altLang="en-US" sz="2400" b="1" dirty="0">
                <a:solidFill>
                  <a:prstClr val="black"/>
                </a:solidFill>
                <a:latin typeface="Times New Roman" panose="02020603050405020304" pitchFamily="18" charset="0"/>
              </a:rPr>
              <a:t>例   </a:t>
            </a:r>
            <a:r>
              <a:rPr lang="en-US" altLang="zh-CN" sz="2400" b="1" dirty="0">
                <a:solidFill>
                  <a:prstClr val="black"/>
                </a:solidFill>
                <a:latin typeface="Times New Roman" panose="02020603050405020304" pitchFamily="18" charset="0"/>
              </a:rPr>
              <a:t>S::=ABe | </a:t>
            </a:r>
            <a:r>
              <a:rPr lang="en-US" altLang="zh-CN" sz="2400" b="1" dirty="0" err="1">
                <a:solidFill>
                  <a:prstClr val="black"/>
                </a:solidFill>
                <a:latin typeface="Times New Roman" panose="02020603050405020304" pitchFamily="18" charset="0"/>
              </a:rPr>
              <a:t>CAb</a:t>
            </a:r>
            <a:r>
              <a:rPr lang="en-US" altLang="zh-CN" sz="2400" b="1" dirty="0">
                <a:solidFill>
                  <a:prstClr val="black"/>
                </a:solidFill>
                <a:latin typeface="Times New Roman" panose="02020603050405020304" pitchFamily="18" charset="0"/>
              </a:rPr>
              <a:t> | </a:t>
            </a:r>
            <a:r>
              <a:rPr lang="en-US" altLang="zh-CN" sz="2400" b="1" dirty="0" err="1">
                <a:solidFill>
                  <a:prstClr val="black"/>
                </a:solidFill>
                <a:latin typeface="Times New Roman" panose="02020603050405020304" pitchFamily="18" charset="0"/>
              </a:rPr>
              <a:t>DBa</a:t>
            </a:r>
            <a:r>
              <a:rPr lang="en-US" altLang="zh-CN" sz="2400" b="1" dirty="0">
                <a:solidFill>
                  <a:prstClr val="black"/>
                </a:solidFill>
                <a:latin typeface="Times New Roman" panose="02020603050405020304" pitchFamily="18" charset="0"/>
              </a:rPr>
              <a:t>        A::=a|</a:t>
            </a:r>
            <a:r>
              <a:rPr lang="el-GR" altLang="zh-CN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altLang="zh-CN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B::=b|</a:t>
            </a:r>
            <a:r>
              <a:rPr lang="el-GR" altLang="zh-CN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altLang="zh-CN" sz="24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C::=c     D::=d</a:t>
            </a:r>
            <a:endParaRPr lang="zh-CN" altLang="en-US" sz="2400" b="1" dirty="0">
              <a:solidFill>
                <a:prstClr val="black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86139" y="3816477"/>
            <a:ext cx="48413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ct val="50000"/>
              </a:spcBef>
            </a:pPr>
            <a:r>
              <a:rPr lang="zh-CN" altLang="en-US" sz="2400" b="1" dirty="0">
                <a:solidFill>
                  <a:prstClr val="black"/>
                </a:solidFill>
                <a:latin typeface="Times New Roman" panose="02020603050405020304" pitchFamily="18" charset="0"/>
              </a:rPr>
              <a:t>试问，串</a:t>
            </a:r>
            <a:r>
              <a:rPr lang="en-US" altLang="zh-CN" sz="2400" b="1" dirty="0">
                <a:solidFill>
                  <a:prstClr val="black"/>
                </a:solidFill>
                <a:latin typeface="Times New Roman" panose="02020603050405020304" pitchFamily="18" charset="0"/>
              </a:rPr>
              <a:t>da</a:t>
            </a:r>
            <a:r>
              <a:rPr lang="zh-CN" altLang="en-US" sz="2400" b="1" dirty="0">
                <a:solidFill>
                  <a:prstClr val="black"/>
                </a:solidFill>
                <a:latin typeface="Times New Roman" panose="02020603050405020304" pitchFamily="18" charset="0"/>
              </a:rPr>
              <a:t>是否是该文法的句子？</a:t>
            </a:r>
            <a:endParaRPr lang="en-US" altLang="zh-CN" sz="2400" b="1" dirty="0">
              <a:solidFill>
                <a:prstClr val="black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569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/>
          <p:cNvSpPr>
            <a:spLocks noChangeArrowheads="1"/>
          </p:cNvSpPr>
          <p:nvPr/>
        </p:nvSpPr>
        <p:spPr bwMode="auto">
          <a:xfrm>
            <a:off x="1806575" y="839788"/>
            <a:ext cx="344805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二、如何消除回溯</a:t>
            </a:r>
          </a:p>
        </p:txBody>
      </p:sp>
      <p:sp>
        <p:nvSpPr>
          <p:cNvPr id="210949" name="Text Box 5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、通过求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FIRST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集分析路标</a:t>
            </a:r>
          </a:p>
        </p:txBody>
      </p:sp>
      <p:sp>
        <p:nvSpPr>
          <p:cNvPr id="13317" name="Text Box 5"/>
          <p:cNvSpPr txBox="1">
            <a:spLocks noChangeArrowheads="1"/>
          </p:cNvSpPr>
          <p:nvPr/>
        </p:nvSpPr>
        <p:spPr bwMode="auto">
          <a:xfrm>
            <a:off x="1762398" y="2001220"/>
            <a:ext cx="8951913" cy="20559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设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U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为文法Ｇ的任意非终结符号，若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U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有如下规则：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  <a:cs typeface="Courier New" panose="02070309020205020404" pitchFamily="49" charset="0"/>
              </a:rPr>
              <a:t>U::= </a:t>
            </a:r>
            <a:r>
              <a:rPr lang="el-GR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  <a:cs typeface="Courier New" panose="02070309020205020404" pitchFamily="49" charset="0"/>
              </a:rPr>
              <a:t>α</a:t>
            </a:r>
            <a:r>
              <a:rPr lang="en-US" altLang="zh-CN" sz="2200" b="1" baseline="-25000" dirty="0">
                <a:latin typeface="Times New Roman" panose="02020603050405020304" pitchFamily="18" charset="0"/>
                <a:ea typeface="华文楷体" panose="02010600040101010101" pitchFamily="2" charset="-122"/>
                <a:cs typeface="Courier New" panose="02070309020205020404" pitchFamily="49" charset="0"/>
              </a:rPr>
              <a:t>1 </a:t>
            </a:r>
            <a:r>
              <a:rPr lang="en-US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| </a:t>
            </a:r>
            <a:r>
              <a:rPr lang="el-GR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en-US" altLang="zh-CN" sz="2200" b="1" baseline="-25000" dirty="0">
                <a:latin typeface="Times New Roman" panose="02020603050405020304" pitchFamily="18" charset="0"/>
                <a:ea typeface="华文楷体" panose="02010600040101010101" pitchFamily="2" charset="-122"/>
              </a:rPr>
              <a:t>2</a:t>
            </a:r>
            <a:r>
              <a:rPr lang="en-US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 | … | </a:t>
            </a:r>
            <a:r>
              <a:rPr lang="el-GR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en-US" altLang="zh-CN" sz="2200" b="1" baseline="-25000" dirty="0">
                <a:latin typeface="Times New Roman" panose="02020603050405020304" pitchFamily="18" charset="0"/>
                <a:ea typeface="华文楷体" panose="02010600040101010101" pitchFamily="2" charset="-122"/>
              </a:rPr>
              <a:t>n</a:t>
            </a:r>
            <a:r>
              <a:rPr lang="en-US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     </a:t>
            </a:r>
            <a:r>
              <a:rPr lang="el-GR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en-US" altLang="zh-CN" sz="2200" b="1" baseline="-25000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i</a:t>
            </a:r>
            <a:r>
              <a:rPr lang="en-US" altLang="zh-CN" sz="2200" b="1" baseline="-25000" dirty="0"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代表任意符号串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定义</a:t>
            </a:r>
            <a:r>
              <a:rPr lang="el-GR" altLang="zh-CN" sz="22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α</a:t>
            </a:r>
            <a:r>
              <a:rPr lang="en-US" altLang="zh-CN" sz="2200" b="1" baseline="-250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所有可能推出的</a:t>
            </a:r>
            <a:r>
              <a:rPr lang="zh-CN" altLang="en-US" sz="2200" b="1" dirty="0" smtClean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首符号</a:t>
            </a:r>
            <a:r>
              <a:rPr lang="zh-CN" altLang="en-US" sz="2200" b="1" dirty="0" smtClean="0">
                <a:latin typeface="Times New Roman" panose="02020603050405020304" pitchFamily="18" charset="0"/>
                <a:ea typeface="楷体_GB2312" pitchFamily="49" charset="-122"/>
              </a:rPr>
              <a:t>的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集合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FIRST(</a:t>
            </a:r>
            <a:r>
              <a:rPr lang="el-GR" altLang="zh-CN" sz="22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α</a:t>
            </a:r>
            <a:r>
              <a:rPr lang="en-US" altLang="zh-CN" sz="2200" b="1" baseline="-250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i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如下：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FIRST(</a:t>
            </a:r>
            <a:r>
              <a:rPr lang="el-GR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en-US" altLang="zh-CN" sz="2200" b="1" baseline="-25000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i</a:t>
            </a:r>
            <a:r>
              <a:rPr lang="en-US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  <a:r>
              <a:rPr lang="zh-CN" altLang="en-US" sz="2200" dirty="0"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= {a | </a:t>
            </a:r>
            <a:r>
              <a:rPr lang="el-GR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en-US" altLang="zh-CN" sz="2200" b="1" baseline="-25000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i</a:t>
            </a:r>
            <a:r>
              <a:rPr lang="en-US" altLang="zh-CN" sz="2200" baseline="-25000" dirty="0"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  <a:sym typeface="Symbol" panose="05050102010706020507" pitchFamily="18" charset="2"/>
              </a:rPr>
              <a:t></a:t>
            </a:r>
            <a:r>
              <a:rPr lang="en-US" altLang="zh-CN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*a…</a:t>
            </a:r>
            <a:r>
              <a:rPr lang="zh-CN" altLang="en-US" sz="2200" b="1" dirty="0">
                <a:latin typeface="Times New Roman" panose="02020603050405020304" pitchFamily="18" charset="0"/>
                <a:ea typeface="华文楷体" panose="02010600040101010101" pitchFamily="2" charset="-122"/>
              </a:rPr>
              <a:t>，</a:t>
            </a:r>
            <a:r>
              <a:rPr lang="en-US" altLang="zh-CN" sz="2200" b="1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a∈V</a:t>
            </a:r>
            <a:r>
              <a:rPr lang="en-US" altLang="zh-CN" sz="2200" b="1" baseline="-25000" dirty="0" err="1">
                <a:latin typeface="Times New Roman" panose="02020603050405020304" pitchFamily="18" charset="0"/>
                <a:ea typeface="华文楷体" panose="02010600040101010101" pitchFamily="2" charset="-122"/>
              </a:rPr>
              <a:t>T</a:t>
            </a:r>
            <a:r>
              <a:rPr lang="en-US" altLang="zh-CN" sz="2200" b="1" dirty="0" smtClean="0">
                <a:latin typeface="Times New Roman" panose="02020603050405020304" pitchFamily="18" charset="0"/>
                <a:ea typeface="华文楷体" panose="02010600040101010101" pitchFamily="2" charset="-122"/>
              </a:rPr>
              <a:t>}  </a:t>
            </a:r>
            <a:endParaRPr lang="en-US" altLang="zh-CN" sz="2200" b="1" baseline="-25000" dirty="0"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37892" name="Text Box 4"/>
          <p:cNvSpPr txBox="1">
            <a:spLocks noChangeArrowheads="1"/>
          </p:cNvSpPr>
          <p:nvPr/>
        </p:nvSpPr>
        <p:spPr bwMode="auto">
          <a:xfrm>
            <a:off x="1889126" y="4124944"/>
            <a:ext cx="3846513" cy="2733056"/>
          </a:xfrm>
          <a:prstGeom prst="rect">
            <a:avLst/>
          </a:prstGeom>
          <a:noFill/>
          <a:ln w="25400">
            <a:solidFill>
              <a:srgbClr val="01189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00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例如：设文法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G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T ∷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AB         A ∷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PQ|BC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P ∷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200" b="1" dirty="0" err="1">
                <a:latin typeface="Times New Roman" panose="02020603050405020304" pitchFamily="18" charset="0"/>
                <a:ea typeface="楷体_GB2312" pitchFamily="49" charset="-122"/>
              </a:rPr>
              <a:t>pP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|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       Q 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∷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200" b="1" dirty="0" err="1">
                <a:latin typeface="Times New Roman" panose="02020603050405020304" pitchFamily="18" charset="0"/>
                <a:ea typeface="楷体_GB2312" pitchFamily="49" charset="-122"/>
              </a:rPr>
              <a:t>qQ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|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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B 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∷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200" b="1" dirty="0" err="1">
                <a:latin typeface="Times New Roman" panose="02020603050405020304" pitchFamily="18" charset="0"/>
                <a:ea typeface="楷体_GB2312" pitchFamily="49" charset="-122"/>
              </a:rPr>
              <a:t>bB|e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       C ∷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200" b="1" dirty="0" err="1">
                <a:latin typeface="Times New Roman" panose="02020603050405020304" pitchFamily="18" charset="0"/>
                <a:ea typeface="楷体_GB2312" pitchFamily="49" charset="-122"/>
              </a:rPr>
              <a:t>cC|f</a:t>
            </a:r>
            <a:endParaRPr lang="en-US" altLang="zh-CN" sz="2200" b="1" dirty="0">
              <a:latin typeface="Times New Roman" panose="02020603050405020304" pitchFamily="18" charset="0"/>
              <a:ea typeface="楷体_GB2312" pitchFamily="49" charset="-122"/>
            </a:endParaRP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 smtClean="0">
                <a:latin typeface="Times New Roman" panose="02020603050405020304" pitchFamily="18" charset="0"/>
                <a:ea typeface="楷体_GB2312" pitchFamily="49" charset="-122"/>
              </a:rPr>
              <a:t>求</a:t>
            </a:r>
            <a:r>
              <a:rPr lang="en-US" altLang="zh-CN" sz="2200" b="1" dirty="0" smtClean="0">
                <a:latin typeface="Times New Roman" panose="02020603050405020304" pitchFamily="18" charset="0"/>
                <a:ea typeface="楷体_GB2312" pitchFamily="49" charset="-122"/>
              </a:rPr>
              <a:t>FIRST(P) </a:t>
            </a:r>
            <a:r>
              <a:rPr lang="zh-CN" altLang="en-US" sz="2200" b="1" dirty="0" smtClean="0">
                <a:latin typeface="Times New Roman" panose="02020603050405020304" pitchFamily="18" charset="0"/>
                <a:ea typeface="楷体_GB2312" pitchFamily="49" charset="-122"/>
              </a:rPr>
              <a:t>、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200" b="1" dirty="0" smtClean="0">
                <a:latin typeface="Times New Roman" panose="02020603050405020304" pitchFamily="18" charset="0"/>
                <a:ea typeface="楷体_GB2312" pitchFamily="49" charset="-122"/>
              </a:rPr>
              <a:t>FIRST(Q)</a:t>
            </a:r>
            <a:r>
              <a:rPr lang="zh-CN" altLang="en-US" sz="2200" b="1" dirty="0" smtClean="0">
                <a:latin typeface="Times New Roman" panose="02020603050405020304" pitchFamily="18" charset="0"/>
                <a:ea typeface="楷体_GB2312" pitchFamily="49" charset="-122"/>
              </a:rPr>
              <a:t>、</a:t>
            </a:r>
            <a:r>
              <a:rPr lang="en-US" altLang="zh-CN" sz="2200" b="1" dirty="0" smtClean="0">
                <a:latin typeface="Times New Roman" panose="02020603050405020304" pitchFamily="18" charset="0"/>
                <a:ea typeface="楷体_GB2312" pitchFamily="49" charset="-122"/>
              </a:rPr>
              <a:t> FIRST(PQ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) </a:t>
            </a:r>
            <a:r>
              <a:rPr lang="zh-CN" altLang="en-US" sz="2200" b="1" dirty="0" smtClean="0">
                <a:latin typeface="Times New Roman" panose="02020603050405020304" pitchFamily="18" charset="0"/>
                <a:ea typeface="楷体_GB2312" pitchFamily="49" charset="-122"/>
              </a:rPr>
              <a:t>和</a:t>
            </a:r>
            <a:r>
              <a:rPr lang="en-US" altLang="zh-CN" sz="2200" b="1" dirty="0" smtClean="0">
                <a:latin typeface="Times New Roman" panose="02020603050405020304" pitchFamily="18" charset="0"/>
                <a:ea typeface="楷体_GB2312" pitchFamily="49" charset="-122"/>
              </a:rPr>
              <a:t>FIRST(B)</a:t>
            </a:r>
            <a:r>
              <a:rPr lang="zh-CN" altLang="en-US" sz="2200" b="1" dirty="0" smtClean="0">
                <a:latin typeface="Times New Roman" panose="02020603050405020304" pitchFamily="18" charset="0"/>
                <a:ea typeface="楷体_GB2312" pitchFamily="49" charset="-122"/>
              </a:rPr>
              <a:t>、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200" b="1" dirty="0" smtClean="0">
                <a:latin typeface="Times New Roman" panose="02020603050405020304" pitchFamily="18" charset="0"/>
                <a:ea typeface="楷体_GB2312" pitchFamily="49" charset="-122"/>
              </a:rPr>
              <a:t>FIRST(C)</a:t>
            </a:r>
            <a:r>
              <a:rPr lang="zh-CN" altLang="en-US" sz="2200" b="1" dirty="0" smtClean="0">
                <a:latin typeface="Times New Roman" panose="02020603050405020304" pitchFamily="18" charset="0"/>
                <a:ea typeface="楷体_GB2312" pitchFamily="49" charset="-122"/>
              </a:rPr>
              <a:t>、</a:t>
            </a:r>
            <a:r>
              <a:rPr lang="zh-CN" altLang="en-US" sz="2200" b="1" dirty="0" smtClean="0"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FIRST(BC)</a:t>
            </a:r>
            <a:endParaRPr lang="zh-CN" altLang="en-US" sz="2200" b="1" dirty="0"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7893" name="Text Box 5"/>
          <p:cNvSpPr txBox="1">
            <a:spLocks noChangeArrowheads="1"/>
          </p:cNvSpPr>
          <p:nvPr/>
        </p:nvSpPr>
        <p:spPr bwMode="auto">
          <a:xfrm>
            <a:off x="5995989" y="4462464"/>
            <a:ext cx="4268787" cy="1877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由定义有 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PQ 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</a:t>
            </a:r>
            <a:r>
              <a:rPr lang="en-US" altLang="zh-CN" sz="2000" b="1" dirty="0" err="1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pPqQ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=p…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    PQ   Q   Q  q </a:t>
            </a:r>
            <a:r>
              <a:rPr lang="en-US" altLang="zh-CN" sz="2000" b="1" dirty="0" err="1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Q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 q…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    PQ   Q   Q   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所以  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FIRST</a:t>
            </a:r>
            <a:r>
              <a:rPr lang="zh-CN" altLang="en-US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（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PQ</a:t>
            </a:r>
            <a:r>
              <a:rPr lang="zh-CN" altLang="en-US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）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={</a:t>
            </a:r>
            <a:r>
              <a:rPr lang="en-US" altLang="zh-CN" sz="2000" b="1" dirty="0" err="1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p,q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, }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同理  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FIRST</a:t>
            </a:r>
            <a:r>
              <a:rPr lang="zh-CN" altLang="en-US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（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BC) ={</a:t>
            </a:r>
            <a:r>
              <a:rPr lang="en-US" altLang="zh-CN" sz="2000" b="1" dirty="0" err="1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b,e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}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081287" y="3663279"/>
            <a:ext cx="34438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FIRST(</a:t>
            </a:r>
            <a:r>
              <a:rPr lang="el-GR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en-US" altLang="zh-CN" sz="2400" b="1" baseline="-25000" dirty="0" err="1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i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  <a:r>
              <a:rPr lang="zh-CN" alt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= </a:t>
            </a:r>
            <a:r>
              <a:rPr lang="en-US" altLang="zh-CN" sz="2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{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 </a:t>
            </a:r>
            <a:r>
              <a:rPr lang="en-US" altLang="zh-CN" sz="2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| </a:t>
            </a:r>
            <a:r>
              <a:rPr lang="el-GR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en-US" altLang="zh-CN" sz="2400" b="1" baseline="-25000" dirty="0" err="1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i</a:t>
            </a:r>
            <a:r>
              <a:rPr lang="en-US" altLang="zh-CN" sz="2400" baseline="-250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sym typeface="Symbol" panose="05050102010706020507" pitchFamily="18" charset="2"/>
              </a:rPr>
              <a:t></a:t>
            </a:r>
            <a:r>
              <a:rPr lang="en-US" altLang="zh-CN" sz="2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*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 </a:t>
            </a:r>
            <a:r>
              <a:rPr lang="en-US" altLang="zh-CN" sz="2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}</a:t>
            </a:r>
            <a:r>
              <a:rPr lang="zh-CN" altLang="en-US" sz="24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395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7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7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7" grpId="0"/>
      <p:bldP spid="37892" grpId="0" animBg="1"/>
      <p:bldP spid="37893" grpId="0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71" name="Rectangle 3"/>
          <p:cNvSpPr>
            <a:spLocks noChangeArrowheads="1"/>
          </p:cNvSpPr>
          <p:nvPr/>
        </p:nvSpPr>
        <p:spPr bwMode="auto">
          <a:xfrm>
            <a:off x="1806575" y="839788"/>
            <a:ext cx="344805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二、如何消除回溯</a:t>
            </a:r>
          </a:p>
        </p:txBody>
      </p:sp>
      <p:sp>
        <p:nvSpPr>
          <p:cNvPr id="211972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、通过求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FIRST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集分析路标</a:t>
            </a:r>
          </a:p>
        </p:txBody>
      </p:sp>
      <p:sp>
        <p:nvSpPr>
          <p:cNvPr id="13317" name="Text Box 5"/>
          <p:cNvSpPr txBox="1">
            <a:spLocks noChangeArrowheads="1"/>
          </p:cNvSpPr>
          <p:nvPr/>
        </p:nvSpPr>
        <p:spPr bwMode="auto">
          <a:xfrm>
            <a:off x="1787526" y="2246314"/>
            <a:ext cx="6310313" cy="5324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不难总结出，构造</a:t>
            </a:r>
            <a:r>
              <a:rPr lang="en-US" altLang="zh-CN" sz="2200" b="1"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FIRST</a:t>
            </a:r>
            <a:r>
              <a:rPr lang="zh-CN" altLang="en-US" sz="2200" b="1"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集的方法步骤如下</a:t>
            </a:r>
            <a:r>
              <a:rPr lang="en-US" altLang="zh-CN" sz="2200" b="1"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——</a:t>
            </a:r>
          </a:p>
        </p:txBody>
      </p:sp>
      <p:sp>
        <p:nvSpPr>
          <p:cNvPr id="211976" name="Rectangle 3"/>
          <p:cNvSpPr>
            <a:spLocks noChangeArrowheads="1"/>
          </p:cNvSpPr>
          <p:nvPr/>
        </p:nvSpPr>
        <p:spPr bwMode="auto">
          <a:xfrm>
            <a:off x="435428" y="2604142"/>
            <a:ext cx="11573691" cy="287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sz="2100" b="1" dirty="0" smtClean="0">
                <a:effectLst/>
                <a:latin typeface="Times New Roman" panose="02020603050405020304" pitchFamily="18" charset="0"/>
                <a:ea typeface="楷体_GB2312" pitchFamily="49" charset="-122"/>
              </a:rPr>
              <a:t>          对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任一符号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X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（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X∈V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r>
              <a:rPr lang="en-US" altLang="zh-CN" sz="2100" b="1" dirty="0">
                <a:effectLst/>
                <a:latin typeface="楷体_GB2312" pitchFamily="49" charset="-122"/>
                <a:ea typeface="楷体_GB2312" pitchFamily="49" charset="-122"/>
              </a:rPr>
              <a:t>∪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V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），构造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FIRST(X)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时，只要连续</a:t>
            </a:r>
            <a:r>
              <a:rPr lang="zh-CN" altLang="en-US" sz="2100" b="1" dirty="0" smtClean="0">
                <a:effectLst/>
                <a:latin typeface="Times New Roman" panose="02020603050405020304" pitchFamily="18" charset="0"/>
                <a:ea typeface="楷体_GB2312" pitchFamily="49" charset="-122"/>
              </a:rPr>
              <a:t>使用下列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规则，</a:t>
            </a:r>
            <a:r>
              <a:rPr lang="zh-CN" altLang="en-US" sz="21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直至每个</a:t>
            </a:r>
            <a:r>
              <a:rPr lang="en-US" altLang="zh-CN" sz="21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</a:t>
            </a:r>
            <a:r>
              <a:rPr lang="zh-CN" altLang="en-US" sz="21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集不再扩大为止。</a:t>
            </a:r>
          </a:p>
          <a:p>
            <a:pPr algn="just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sz="21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（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）若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X∈V</a:t>
            </a:r>
            <a:r>
              <a:rPr lang="en-US" altLang="zh-CN" sz="21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，则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FIRST(X)={X}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。 </a:t>
            </a:r>
          </a:p>
          <a:p>
            <a:pPr algn="just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（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）若Ｘ∈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V</a:t>
            </a:r>
            <a:r>
              <a:rPr lang="en-US" altLang="zh-CN" sz="21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，且有形如Ｘ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::=a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规则 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(</a:t>
            </a:r>
            <a:r>
              <a:rPr lang="en-US" altLang="zh-CN" sz="2100" dirty="0" err="1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a∈V</a:t>
            </a:r>
            <a:r>
              <a:rPr lang="en-US" altLang="zh-CN" sz="2100" baseline="-25000" dirty="0" err="1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，或Ｘ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::=ε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的规则</a:t>
            </a:r>
            <a:r>
              <a:rPr lang="zh-CN" altLang="en-US" sz="2100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，把</a:t>
            </a:r>
            <a:r>
              <a:rPr lang="en-US" altLang="zh-CN" sz="2100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或（和）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ε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加入</a:t>
            </a:r>
            <a:r>
              <a:rPr lang="en-US" altLang="zh-CN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FIRST(X)</a:t>
            </a:r>
            <a:r>
              <a:rPr lang="zh-CN" altLang="en-US" sz="21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中</a:t>
            </a:r>
            <a:r>
              <a:rPr lang="zh-CN" altLang="en-US" sz="2100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。</a:t>
            </a:r>
            <a:endParaRPr lang="en-US" altLang="zh-CN" sz="2100" dirty="0" smtClean="0">
              <a:solidFill>
                <a:srgbClr val="011893"/>
              </a:solidFill>
              <a:effectLst/>
              <a:latin typeface="Times New Roman" panose="02020603050405020304" pitchFamily="18" charset="0"/>
              <a:ea typeface="楷体_GB2312" pitchFamily="49" charset="-122"/>
            </a:endParaRPr>
          </a:p>
          <a:p>
            <a:pPr algn="just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（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3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）若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X::=Y</a:t>
            </a:r>
            <a:r>
              <a:rPr lang="en-US" altLang="zh-CN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Y</a:t>
            </a:r>
            <a:r>
              <a:rPr lang="en-US" altLang="zh-CN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…Y</a:t>
            </a:r>
            <a:r>
              <a:rPr lang="zh-CN" altLang="en-US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Ｋ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，且若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Y</a:t>
            </a:r>
            <a:r>
              <a:rPr lang="zh-CN" altLang="en-US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１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∈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V</a:t>
            </a:r>
            <a:r>
              <a:rPr lang="en-US" altLang="zh-CN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N</a:t>
            </a:r>
            <a:endParaRPr lang="en-US" altLang="zh-CN" sz="2000" dirty="0">
              <a:solidFill>
                <a:srgbClr val="011893"/>
              </a:solidFill>
              <a:effectLst/>
              <a:latin typeface="Times New Roman" panose="02020603050405020304" pitchFamily="18" charset="0"/>
              <a:ea typeface="楷体_GB2312" pitchFamily="49" charset="-122"/>
            </a:endParaRPr>
          </a:p>
          <a:p>
            <a:pPr algn="just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          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● 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将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FIRST(Y</a:t>
            </a:r>
            <a:r>
              <a:rPr lang="en-US" altLang="zh-CN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中一切非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ε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符号加进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FIRST(X)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中，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          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● 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若进一步发现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Y</a:t>
            </a:r>
            <a:r>
              <a:rPr lang="en-US" altLang="zh-CN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ε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，则将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FIRST(Y</a:t>
            </a:r>
            <a:r>
              <a:rPr lang="en-US" altLang="zh-CN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中一切非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ε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符号加</a:t>
            </a:r>
            <a:r>
              <a:rPr lang="zh-CN" altLang="en-US" sz="2000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进</a:t>
            </a:r>
            <a:r>
              <a:rPr lang="en-US" altLang="zh-CN" sz="2000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FIRST(X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中，否则计算过程结束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          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● </a:t>
            </a:r>
            <a:r>
              <a:rPr lang="zh-CN" altLang="en-US" sz="2000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若进一步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发现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Y</a:t>
            </a:r>
            <a:r>
              <a:rPr lang="en-US" altLang="zh-CN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ε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，则继续将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FIRST(Y</a:t>
            </a:r>
            <a:r>
              <a:rPr lang="en-US" altLang="zh-CN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3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中一切非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ε</a:t>
            </a:r>
            <a:r>
              <a:rPr lang="zh-CN" altLang="en-US" sz="2000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符号加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进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FIRST(X)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中，否则计算过程结束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          ● 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如此继续下去，若发现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Y</a:t>
            </a:r>
            <a:r>
              <a:rPr lang="en-US" altLang="zh-CN" sz="2000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k-1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 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*ε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，则把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</a:t>
            </a:r>
            <a:r>
              <a:rPr lang="en-US" altLang="zh-CN" sz="2000" dirty="0" err="1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Y</a:t>
            </a:r>
            <a:r>
              <a:rPr lang="en-US" altLang="zh-CN" sz="2000" baseline="-25000" dirty="0" err="1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k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中所有</a:t>
            </a:r>
            <a:r>
              <a:rPr lang="zh-CN" altLang="en-US" sz="2000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符号加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进</a:t>
            </a:r>
            <a:r>
              <a:rPr lang="en-US" altLang="zh-CN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FIRST(X)</a:t>
            </a:r>
            <a:r>
              <a:rPr lang="zh-CN" altLang="en-US" sz="2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中</a:t>
            </a:r>
          </a:p>
          <a:p>
            <a:pPr algn="just">
              <a:lnSpc>
                <a:spcPct val="130000"/>
              </a:lnSpc>
              <a:buFont typeface="Wingdings" panose="05000000000000000000" pitchFamily="2" charset="2"/>
              <a:buNone/>
            </a:pPr>
            <a:r>
              <a:rPr lang="zh-CN" altLang="en-US" sz="2000" b="1" dirty="0" smtClean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endParaRPr lang="zh-CN" altLang="en-US" sz="2000" b="1" dirty="0">
              <a:solidFill>
                <a:srgbClr val="011893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483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1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7" grpId="0"/>
      <p:bldP spid="21197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10DCC12-3784-BD45-B903-5DD3F441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DA980B-97C8-4046-87EF-0031236934CC}"/>
              </a:ext>
            </a:extLst>
          </p:cNvPr>
          <p:cNvSpPr txBox="1"/>
          <p:nvPr/>
        </p:nvSpPr>
        <p:spPr>
          <a:xfrm>
            <a:off x="1620096" y="725638"/>
            <a:ext cx="992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5400" dirty="0" smtClean="0">
                <a:latin typeface="SimHei" panose="02010609060101010101" pitchFamily="49" charset="-122"/>
                <a:ea typeface="SimHei" panose="02010609060101010101" pitchFamily="49" charset="-122"/>
              </a:rPr>
              <a:t>第四章 语法分析</a:t>
            </a:r>
            <a:endParaRPr kumimoji="1" lang="en-US" altLang="zh-CN" sz="54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50176" y="1948279"/>
            <a:ext cx="795168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 smtClean="0"/>
              <a:t>    本章</a:t>
            </a:r>
            <a:r>
              <a:rPr lang="zh-CN" altLang="en-US" sz="2800" dirty="0"/>
              <a:t>讨论程序语言的语法分析方法，以及语法分析程序的设计原理和实现技术。</a:t>
            </a: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2106386" y="3216383"/>
            <a:ext cx="491512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buSzPct val="70000"/>
              <a:buFont typeface="Wingdings" panose="05000000000000000000" pitchFamily="2" charset="2"/>
              <a:buChar char="u"/>
            </a:pPr>
            <a:r>
              <a:rPr kumimoji="1" lang="en-US" altLang="zh-CN" sz="3600" dirty="0">
                <a:solidFill>
                  <a:srgbClr val="011893"/>
                </a:solidFill>
                <a:ea typeface="宋体" panose="02010600030101010101" pitchFamily="2" charset="-122"/>
              </a:rPr>
              <a:t>  </a:t>
            </a:r>
            <a:r>
              <a:rPr kumimoji="1" lang="zh-CN" altLang="en-US" sz="3600" dirty="0">
                <a:solidFill>
                  <a:srgbClr val="011893"/>
                </a:solidFill>
              </a:rPr>
              <a:t>自顶向下语法分析法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122170" y="4823043"/>
            <a:ext cx="445346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buSzPct val="70000"/>
              <a:buFont typeface="Wingdings" panose="05000000000000000000" pitchFamily="2" charset="2"/>
              <a:buChar char="u"/>
            </a:pPr>
            <a:r>
              <a:rPr kumimoji="1" lang="en-US" altLang="zh-CN" sz="3600" dirty="0">
                <a:solidFill>
                  <a:srgbClr val="011893"/>
                </a:solidFill>
                <a:ea typeface="宋体" panose="02010600030101010101" pitchFamily="2" charset="-122"/>
              </a:rPr>
              <a:t>  </a:t>
            </a:r>
            <a:r>
              <a:rPr kumimoji="1" lang="zh-CN" altLang="en-US" sz="3600" dirty="0" smtClean="0">
                <a:solidFill>
                  <a:srgbClr val="011893"/>
                </a:solidFill>
              </a:rPr>
              <a:t>自底向上语法分析</a:t>
            </a:r>
            <a:endParaRPr kumimoji="1" lang="zh-CN" altLang="en-US" sz="3600" dirty="0">
              <a:solidFill>
                <a:srgbClr val="01189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98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3" name="Rectangle 3"/>
          <p:cNvSpPr>
            <a:spLocks noChangeArrowheads="1"/>
          </p:cNvSpPr>
          <p:nvPr/>
        </p:nvSpPr>
        <p:spPr bwMode="auto">
          <a:xfrm>
            <a:off x="1806575" y="839788"/>
            <a:ext cx="344805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二、如何消除回溯</a:t>
            </a:r>
          </a:p>
        </p:txBody>
      </p:sp>
      <p:sp>
        <p:nvSpPr>
          <p:cNvPr id="215044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、通过求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FIRST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集分析路标</a:t>
            </a:r>
          </a:p>
        </p:txBody>
      </p:sp>
      <p:sp>
        <p:nvSpPr>
          <p:cNvPr id="215047" name="Rectangle 3"/>
          <p:cNvSpPr>
            <a:spLocks noChangeArrowheads="1"/>
          </p:cNvSpPr>
          <p:nvPr/>
        </p:nvSpPr>
        <p:spPr bwMode="auto">
          <a:xfrm>
            <a:off x="1666875" y="2500314"/>
            <a:ext cx="8763000" cy="366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8263" indent="23813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820738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228725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36713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       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为了避免回溯，我们对文法要求是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—— 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        FIRST(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  <a:cs typeface="Courier New" panose="02070309020205020404" pitchFamily="49" charset="0"/>
              </a:rPr>
              <a:t>α</a:t>
            </a:r>
            <a:r>
              <a:rPr lang="en-US" altLang="zh-CN" sz="2200" b="1" baseline="-25000" dirty="0" err="1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) 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∩ 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FIRST(α</a:t>
            </a:r>
            <a:r>
              <a:rPr lang="en-US" altLang="zh-CN" sz="2200" b="1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j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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（</a:t>
            </a:r>
            <a:r>
              <a:rPr lang="en-US" altLang="zh-CN" sz="2200" b="1" dirty="0" err="1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i≠j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） 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       即，对文法中的任意一个非终结符号，其规则右部有多个选择时，若由各个选择所推出的终结符号串首符号集合要两两不相交。这样，就可能根据当时读进的符号是属于哪个选择的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FIRST(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en-US" altLang="zh-CN" sz="2200" b="1" baseline="-25000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，来唯一地确定该选用哪个选择来匹配输入串。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      如：当前输入符号为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b ( b ∈V</a:t>
            </a:r>
            <a:r>
              <a:rPr lang="en-US" altLang="zh-CN" sz="22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T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) </a:t>
            </a:r>
            <a:r>
              <a:rPr lang="zh-CN" altLang="en-US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，如果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b ∈ FIRST(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α</a:t>
            </a:r>
            <a:r>
              <a:rPr lang="en-US" altLang="zh-CN" sz="2200" b="1" baseline="-25000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2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)</a:t>
            </a:r>
            <a:r>
              <a:rPr lang="zh-CN" altLang="en-US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，则可以选择第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zh-CN" altLang="en-US" sz="22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个产生式去匹配输入串。</a:t>
            </a:r>
            <a:endParaRPr lang="en-US" altLang="zh-CN" sz="2200" b="1" dirty="0">
              <a:effectLst/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4948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0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7" name="Rectangle 3"/>
          <p:cNvSpPr>
            <a:spLocks noChangeArrowheads="1"/>
          </p:cNvSpPr>
          <p:nvPr/>
        </p:nvSpPr>
        <p:spPr bwMode="auto">
          <a:xfrm>
            <a:off x="1806575" y="839788"/>
            <a:ext cx="344805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二、如何消除回溯</a:t>
            </a:r>
          </a:p>
        </p:txBody>
      </p:sp>
      <p:sp>
        <p:nvSpPr>
          <p:cNvPr id="216068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、通过求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FIRST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集分析路标</a:t>
            </a:r>
          </a:p>
        </p:txBody>
      </p:sp>
      <p:sp>
        <p:nvSpPr>
          <p:cNvPr id="216070" name="Text Box 6"/>
          <p:cNvSpPr txBox="1">
            <a:spLocks noChangeArrowheads="1"/>
          </p:cNvSpPr>
          <p:nvPr/>
        </p:nvSpPr>
        <p:spPr bwMode="auto">
          <a:xfrm>
            <a:off x="1698626" y="2341563"/>
            <a:ext cx="909637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Times New Roman" panose="02020603050405020304" pitchFamily="18" charset="0"/>
              </a:rPr>
              <a:t>例   </a:t>
            </a:r>
            <a:r>
              <a:rPr lang="en-US" altLang="zh-CN" sz="2400" b="1" dirty="0">
                <a:latin typeface="Times New Roman" panose="02020603050405020304" pitchFamily="18" charset="0"/>
              </a:rPr>
              <a:t>S::=ABe | </a:t>
            </a:r>
            <a:r>
              <a:rPr lang="en-US" altLang="zh-CN" sz="2400" b="1" dirty="0" err="1">
                <a:latin typeface="Times New Roman" panose="02020603050405020304" pitchFamily="18" charset="0"/>
              </a:rPr>
              <a:t>CAb</a:t>
            </a:r>
            <a:r>
              <a:rPr lang="en-US" altLang="zh-CN" sz="2400" b="1" dirty="0">
                <a:latin typeface="Times New Roman" panose="02020603050405020304" pitchFamily="18" charset="0"/>
              </a:rPr>
              <a:t> | </a:t>
            </a:r>
            <a:r>
              <a:rPr lang="en-US" altLang="zh-CN" sz="2400" b="1" dirty="0" err="1">
                <a:latin typeface="Times New Roman" panose="02020603050405020304" pitchFamily="18" charset="0"/>
              </a:rPr>
              <a:t>DBa</a:t>
            </a:r>
            <a:r>
              <a:rPr lang="en-US" altLang="zh-CN" sz="2400" b="1" dirty="0">
                <a:latin typeface="Times New Roman" panose="02020603050405020304" pitchFamily="18" charset="0"/>
              </a:rPr>
              <a:t>        A::=a|</a:t>
            </a:r>
            <a:r>
              <a:rPr lang="el-GR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B::=b|</a:t>
            </a:r>
            <a:r>
              <a:rPr lang="el-GR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C::=c     D::=d</a:t>
            </a:r>
            <a:endParaRPr lang="zh-CN" altLang="en-US" sz="2400" b="1" dirty="0"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2400" b="1" dirty="0">
                <a:latin typeface="Times New Roman" panose="02020603050405020304" pitchFamily="18" charset="0"/>
              </a:rPr>
              <a:t>试问，串</a:t>
            </a:r>
            <a:r>
              <a:rPr lang="en-US" altLang="zh-CN" sz="2400" b="1" dirty="0">
                <a:latin typeface="Times New Roman" panose="02020603050405020304" pitchFamily="18" charset="0"/>
              </a:rPr>
              <a:t>da</a:t>
            </a:r>
            <a:r>
              <a:rPr lang="zh-CN" altLang="en-US" sz="2400" b="1" dirty="0">
                <a:latin typeface="Times New Roman" panose="02020603050405020304" pitchFamily="18" charset="0"/>
              </a:rPr>
              <a:t>是否是该文法的句子？</a:t>
            </a:r>
            <a:endParaRPr lang="en-US" altLang="zh-CN" sz="2400" b="1" dirty="0"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Times New Roman" panose="02020603050405020304" pitchFamily="18" charset="0"/>
              </a:rPr>
              <a:t>FIRST(</a:t>
            </a:r>
            <a:r>
              <a:rPr lang="en-US" altLang="zh-CN" sz="2400" b="1" dirty="0" err="1">
                <a:latin typeface="Times New Roman" panose="02020603050405020304" pitchFamily="18" charset="0"/>
              </a:rPr>
              <a:t>ABe</a:t>
            </a:r>
            <a:r>
              <a:rPr lang="en-US" altLang="zh-CN" sz="2400" b="1" dirty="0">
                <a:latin typeface="Times New Roman" panose="02020603050405020304" pitchFamily="18" charset="0"/>
              </a:rPr>
              <a:t>)={a, b,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altLang="zh-CN" sz="2400" b="1" dirty="0">
                <a:latin typeface="Times New Roman" panose="02020603050405020304" pitchFamily="18" charset="0"/>
              </a:rPr>
              <a:t>}</a:t>
            </a:r>
          </a:p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Times New Roman" panose="02020603050405020304" pitchFamily="18" charset="0"/>
              </a:rPr>
              <a:t>FIRST(</a:t>
            </a:r>
            <a:r>
              <a:rPr lang="en-US" altLang="zh-CN" sz="2400" b="1" dirty="0" err="1">
                <a:latin typeface="Times New Roman" panose="02020603050405020304" pitchFamily="18" charset="0"/>
              </a:rPr>
              <a:t>CAb</a:t>
            </a:r>
            <a:r>
              <a:rPr lang="en-US" altLang="zh-CN" sz="2400" b="1" dirty="0">
                <a:latin typeface="Times New Roman" panose="02020603050405020304" pitchFamily="18" charset="0"/>
              </a:rPr>
              <a:t>)={c}</a:t>
            </a:r>
          </a:p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Times New Roman" panose="02020603050405020304" pitchFamily="18" charset="0"/>
              </a:rPr>
              <a:t>FIRST(</a:t>
            </a:r>
            <a:r>
              <a:rPr lang="en-US" altLang="zh-CN" sz="2400" b="1" dirty="0" err="1">
                <a:latin typeface="Times New Roman" panose="02020603050405020304" pitchFamily="18" charset="0"/>
              </a:rPr>
              <a:t>DBa</a:t>
            </a:r>
            <a:r>
              <a:rPr lang="en-US" altLang="zh-CN" sz="2400" b="1" dirty="0">
                <a:latin typeface="Times New Roman" panose="02020603050405020304" pitchFamily="18" charset="0"/>
              </a:rPr>
              <a:t>)={d}</a:t>
            </a:r>
          </a:p>
        </p:txBody>
      </p:sp>
      <p:sp>
        <p:nvSpPr>
          <p:cNvPr id="216071" name="Text Box 7"/>
          <p:cNvSpPr txBox="1">
            <a:spLocks noChangeArrowheads="1"/>
          </p:cNvSpPr>
          <p:nvPr/>
        </p:nvSpPr>
        <p:spPr bwMode="auto">
          <a:xfrm>
            <a:off x="5389564" y="3762376"/>
            <a:ext cx="4497387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11893"/>
                </a:solidFill>
                <a:ea typeface="楷体_GB2312" pitchFamily="49" charset="-122"/>
              </a:rPr>
              <a:t>可以发现，三个路标各不相同。</a:t>
            </a:r>
          </a:p>
          <a:p>
            <a:pPr>
              <a:spcBef>
                <a:spcPct val="50000"/>
              </a:spcBef>
            </a:pPr>
            <a:r>
              <a:rPr lang="zh-CN" altLang="en-US" sz="2400" b="1" dirty="0">
                <a:solidFill>
                  <a:srgbClr val="011893"/>
                </a:solidFill>
                <a:ea typeface="楷体_GB2312" pitchFamily="49" charset="-122"/>
              </a:rPr>
              <a:t>即，不会产生回溯。</a:t>
            </a:r>
          </a:p>
        </p:txBody>
      </p:sp>
      <p:sp>
        <p:nvSpPr>
          <p:cNvPr id="216072" name="Text Box 8"/>
          <p:cNvSpPr txBox="1">
            <a:spLocks noChangeArrowheads="1"/>
          </p:cNvSpPr>
          <p:nvPr/>
        </p:nvSpPr>
        <p:spPr bwMode="auto">
          <a:xfrm>
            <a:off x="2960689" y="5176838"/>
            <a:ext cx="62261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DBa </a:t>
            </a: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 dBa  d</a:t>
            </a:r>
            <a:r>
              <a:rPr lang="el-GR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华文楷体" panose="02010600040101010101" pitchFamily="2" charset="-122"/>
                <a:cs typeface="Arial" panose="020B0604020202020204" pitchFamily="34" charset="0"/>
                <a:sym typeface="Symbol" panose="05050102010706020507" pitchFamily="18" charset="2"/>
              </a:rPr>
              <a:t>ε</a:t>
            </a: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a  da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8747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60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160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60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60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160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160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160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16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07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1" name="Rectangle 3"/>
          <p:cNvSpPr>
            <a:spLocks noChangeArrowheads="1"/>
          </p:cNvSpPr>
          <p:nvPr/>
        </p:nvSpPr>
        <p:spPr bwMode="auto">
          <a:xfrm>
            <a:off x="1806575" y="839788"/>
            <a:ext cx="344805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二、如何消除回溯</a:t>
            </a:r>
          </a:p>
        </p:txBody>
      </p:sp>
      <p:sp>
        <p:nvSpPr>
          <p:cNvPr id="217092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、提左公因子</a:t>
            </a:r>
          </a:p>
        </p:txBody>
      </p:sp>
      <p:sp>
        <p:nvSpPr>
          <p:cNvPr id="14342" name="Text Box 6"/>
          <p:cNvSpPr txBox="1">
            <a:spLocks noChangeArrowheads="1"/>
          </p:cNvSpPr>
          <p:nvPr/>
        </p:nvSpPr>
        <p:spPr bwMode="auto">
          <a:xfrm>
            <a:off x="1816101" y="2222501"/>
            <a:ext cx="8609013" cy="968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4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        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当文法不满足上述路标法条件，即右部各规则首符号相同时，我们可以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采用提取左公因子法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对文法进行改写</a:t>
            </a:r>
            <a:r>
              <a:rPr lang="zh-CN" altLang="en-US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。</a:t>
            </a:r>
          </a:p>
        </p:txBody>
      </p:sp>
      <p:sp>
        <p:nvSpPr>
          <p:cNvPr id="217097" name="Rectangle 3"/>
          <p:cNvSpPr>
            <a:spLocks noChangeArrowheads="1"/>
          </p:cNvSpPr>
          <p:nvPr/>
        </p:nvSpPr>
        <p:spPr bwMode="auto">
          <a:xfrm>
            <a:off x="1665288" y="3190875"/>
            <a:ext cx="8716962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100" b="1" dirty="0">
                <a:latin typeface="Times New Roman" panose="02020603050405020304" pitchFamily="18" charset="0"/>
                <a:ea typeface="楷体_GB2312" pitchFamily="49" charset="-122"/>
              </a:rPr>
              <a:t>        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如果有规则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—— 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   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U::=</a:t>
            </a:r>
            <a:r>
              <a:rPr lang="en-US" altLang="zh-CN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aβ</a:t>
            </a:r>
            <a:r>
              <a:rPr lang="zh-CN" altLang="en-US" sz="2100" b="1" baseline="-250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１</a:t>
            </a:r>
            <a:r>
              <a:rPr lang="zh-CN" altLang="en-US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｜</a:t>
            </a:r>
            <a:r>
              <a:rPr lang="en-US" altLang="zh-CN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aβ</a:t>
            </a:r>
            <a:r>
              <a:rPr lang="zh-CN" altLang="en-US" sz="2100" b="1" baseline="-250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２</a:t>
            </a:r>
            <a:r>
              <a:rPr lang="zh-CN" altLang="en-US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｜</a:t>
            </a:r>
            <a:r>
              <a:rPr lang="en-US" altLang="zh-CN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…</a:t>
            </a:r>
            <a:r>
              <a:rPr lang="zh-CN" altLang="en-US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｜</a:t>
            </a:r>
            <a:r>
              <a:rPr lang="en-US" altLang="zh-CN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aβ</a:t>
            </a:r>
            <a:r>
              <a:rPr lang="en-US" altLang="zh-CN" sz="2100" b="1" baseline="-250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n</a:t>
            </a:r>
            <a:r>
              <a:rPr lang="zh-CN" altLang="en-US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｜</a:t>
            </a:r>
            <a:r>
              <a:rPr lang="en-US" altLang="zh-CN" sz="2100" b="1" dirty="0"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γ  </a:t>
            </a:r>
            <a:r>
              <a:rPr lang="zh-CN" altLang="en-US" sz="2100" b="1" dirty="0">
                <a:solidFill>
                  <a:srgbClr val="011893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（ </a:t>
            </a:r>
            <a:r>
              <a:rPr lang="en-US" altLang="zh-CN" sz="2100" b="1" dirty="0">
                <a:solidFill>
                  <a:srgbClr val="011893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γ</a:t>
            </a:r>
            <a:r>
              <a:rPr lang="zh-CN" altLang="en-US" sz="2100" b="1" dirty="0">
                <a:solidFill>
                  <a:srgbClr val="011893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不以</a:t>
            </a:r>
            <a:r>
              <a:rPr lang="en-US" altLang="zh-CN" sz="2100" b="1" dirty="0">
                <a:solidFill>
                  <a:srgbClr val="011893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a</a:t>
            </a:r>
            <a:r>
              <a:rPr lang="zh-CN" altLang="en-US" sz="2100" b="1" dirty="0">
                <a:solidFill>
                  <a:srgbClr val="011893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开头，且可有可无）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       则可以将这些规则写成 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1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    U::=aU’| γ 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1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        U’::=β</a:t>
            </a:r>
            <a:r>
              <a:rPr lang="zh-CN" altLang="en-US" sz="2100" b="1" baseline="-25000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１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｜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β</a:t>
            </a:r>
            <a:r>
              <a:rPr lang="zh-CN" altLang="en-US" sz="2100" b="1" baseline="-25000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２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｜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…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｜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β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华文楷体" panose="02010600040101010101" pitchFamily="2" charset="-122"/>
              </a:rPr>
              <a:t>n 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       其中，</a:t>
            </a:r>
            <a:r>
              <a:rPr lang="en-US" altLang="zh-CN" sz="21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zh-CN" altLang="en-US" sz="21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称为左公因子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，经过反复提取公因子，即可将每个非终结符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       的所有选择首符号集变成两两不相交。 </a:t>
            </a:r>
            <a:endParaRPr lang="en-US" altLang="zh-CN" sz="2100" b="1" dirty="0">
              <a:effectLst/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274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170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70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170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70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170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170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0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170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2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5" name="Rectangle 3"/>
          <p:cNvSpPr>
            <a:spLocks noChangeArrowheads="1"/>
          </p:cNvSpPr>
          <p:nvPr/>
        </p:nvSpPr>
        <p:spPr bwMode="auto">
          <a:xfrm>
            <a:off x="1806575" y="839788"/>
            <a:ext cx="344805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二、如何消除回溯</a:t>
            </a:r>
          </a:p>
        </p:txBody>
      </p:sp>
      <p:sp>
        <p:nvSpPr>
          <p:cNvPr id="218116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、提左公因子</a:t>
            </a:r>
          </a:p>
        </p:txBody>
      </p:sp>
      <p:sp>
        <p:nvSpPr>
          <p:cNvPr id="15380" name="Text Box 20"/>
          <p:cNvSpPr txBox="1">
            <a:spLocks noChangeArrowheads="1"/>
          </p:cNvSpPr>
          <p:nvPr/>
        </p:nvSpPr>
        <p:spPr bwMode="auto">
          <a:xfrm>
            <a:off x="1825625" y="2203451"/>
            <a:ext cx="8567738" cy="93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如： 有文法 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S::=xAy    A::=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** 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| *   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要分析</a:t>
            </a:r>
            <a:r>
              <a:rPr lang="en-US" altLang="zh-CN" sz="2200" b="1" dirty="0">
                <a:latin typeface="Times New Roman" panose="02020603050405020304" pitchFamily="18" charset="0"/>
                <a:ea typeface="楷体_GB2312" pitchFamily="49" charset="-122"/>
              </a:rPr>
              <a:t>x*y</a:t>
            </a: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，显然存在回溯</a:t>
            </a:r>
          </a:p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latin typeface="Times New Roman" panose="02020603050405020304" pitchFamily="18" charset="0"/>
                <a:ea typeface="楷体_GB2312" pitchFamily="49" charset="-122"/>
              </a:rPr>
              <a:t>为避免分析时回溯，可以将文法改写成：</a:t>
            </a:r>
          </a:p>
        </p:txBody>
      </p:sp>
      <p:sp>
        <p:nvSpPr>
          <p:cNvPr id="26626" name="Rectangle 3"/>
          <p:cNvSpPr>
            <a:spLocks noChangeArrowheads="1"/>
          </p:cNvSpPr>
          <p:nvPr/>
        </p:nvSpPr>
        <p:spPr bwMode="auto">
          <a:xfrm>
            <a:off x="1860551" y="3111501"/>
            <a:ext cx="4352925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S::=xAy         A::=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(*|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)</a:t>
            </a:r>
            <a:endParaRPr lang="zh-CN" altLang="en-US" sz="2200" b="1" dirty="0">
              <a:solidFill>
                <a:srgbClr val="011893"/>
              </a:solidFill>
              <a:effectLst/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进一步改写成      </a:t>
            </a:r>
          </a:p>
          <a:p>
            <a:pPr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S::=xAy         A::=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200" b="1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1      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200" b="1" baseline="-25000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::=</a:t>
            </a:r>
            <a:r>
              <a:rPr lang="zh-CN" altLang="en-US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</a:rPr>
              <a:t>|</a:t>
            </a:r>
            <a:r>
              <a:rPr lang="en-US" altLang="zh-CN" sz="22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</a:t>
            </a:r>
            <a:endParaRPr lang="zh-CN" altLang="en-US" sz="2200" b="1" dirty="0">
              <a:solidFill>
                <a:srgbClr val="011893"/>
              </a:solidFill>
              <a:effectLst/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</p:txBody>
      </p:sp>
      <p:grpSp>
        <p:nvGrpSpPr>
          <p:cNvPr id="218121" name="Group 9"/>
          <p:cNvGrpSpPr>
            <a:grpSpLocks/>
          </p:cNvGrpSpPr>
          <p:nvPr/>
        </p:nvGrpSpPr>
        <p:grpSpPr bwMode="auto">
          <a:xfrm>
            <a:off x="8153400" y="2759076"/>
            <a:ext cx="2330450" cy="2735263"/>
            <a:chOff x="4176" y="1372"/>
            <a:chExt cx="1468" cy="1723"/>
          </a:xfrm>
        </p:grpSpPr>
        <p:sp>
          <p:nvSpPr>
            <p:cNvPr id="15365" name="Text Box 5"/>
            <p:cNvSpPr txBox="1">
              <a:spLocks noChangeArrowheads="1"/>
            </p:cNvSpPr>
            <p:nvPr/>
          </p:nvSpPr>
          <p:spPr bwMode="auto">
            <a:xfrm>
              <a:off x="4672" y="1372"/>
              <a:ext cx="449" cy="28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zh-CN" sz="2400" b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S</a:t>
              </a:r>
            </a:p>
          </p:txBody>
        </p:sp>
        <p:sp>
          <p:nvSpPr>
            <p:cNvPr id="15366" name="Line 6"/>
            <p:cNvSpPr>
              <a:spLocks noChangeShapeType="1"/>
            </p:cNvSpPr>
            <p:nvPr/>
          </p:nvSpPr>
          <p:spPr bwMode="auto">
            <a:xfrm flipH="1">
              <a:off x="4419" y="1740"/>
              <a:ext cx="375" cy="20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buFontTx/>
                <a:buNone/>
                <a:defRPr/>
              </a:pPr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5367" name="Line 7"/>
            <p:cNvSpPr>
              <a:spLocks noChangeShapeType="1"/>
            </p:cNvSpPr>
            <p:nvPr/>
          </p:nvSpPr>
          <p:spPr bwMode="auto">
            <a:xfrm>
              <a:off x="4971" y="1732"/>
              <a:ext cx="449" cy="201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buFontTx/>
                <a:buNone/>
                <a:defRPr/>
              </a:pPr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5369" name="Text Box 9"/>
            <p:cNvSpPr txBox="1">
              <a:spLocks noChangeArrowheads="1"/>
            </p:cNvSpPr>
            <p:nvPr/>
          </p:nvSpPr>
          <p:spPr bwMode="auto">
            <a:xfrm>
              <a:off x="5195" y="1925"/>
              <a:ext cx="449" cy="2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zh-CN" sz="2400" b="1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cs typeface="Arial" panose="020B0604020202020204" pitchFamily="34" charset="0"/>
                </a:rPr>
                <a:t>y</a:t>
              </a:r>
              <a:endParaRPr lang="el-GR" altLang="zh-CN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5370" name="Line 10"/>
            <p:cNvSpPr>
              <a:spLocks noChangeShapeType="1"/>
            </p:cNvSpPr>
            <p:nvPr/>
          </p:nvSpPr>
          <p:spPr bwMode="auto">
            <a:xfrm>
              <a:off x="4902" y="1740"/>
              <a:ext cx="0" cy="21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buFontTx/>
                <a:buNone/>
                <a:defRPr/>
              </a:pPr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5371" name="Text Box 11"/>
            <p:cNvSpPr txBox="1">
              <a:spLocks noChangeArrowheads="1"/>
            </p:cNvSpPr>
            <p:nvPr/>
          </p:nvSpPr>
          <p:spPr bwMode="auto">
            <a:xfrm>
              <a:off x="4670" y="1955"/>
              <a:ext cx="449" cy="288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zh-CN" sz="2400" b="1" dirty="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cs typeface="Arial" panose="020B0604020202020204" pitchFamily="34" charset="0"/>
                </a:rPr>
                <a:t>A</a:t>
              </a:r>
              <a:endParaRPr lang="el-GR" altLang="zh-CN" sz="24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5373" name="Line 13"/>
            <p:cNvSpPr>
              <a:spLocks noChangeShapeType="1"/>
            </p:cNvSpPr>
            <p:nvPr/>
          </p:nvSpPr>
          <p:spPr bwMode="auto">
            <a:xfrm flipH="1">
              <a:off x="4545" y="2208"/>
              <a:ext cx="282" cy="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buFontTx/>
                <a:buNone/>
                <a:defRPr/>
              </a:pPr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5374" name="Line 14"/>
            <p:cNvSpPr>
              <a:spLocks noChangeShapeType="1"/>
            </p:cNvSpPr>
            <p:nvPr/>
          </p:nvSpPr>
          <p:spPr bwMode="auto">
            <a:xfrm>
              <a:off x="4971" y="2208"/>
              <a:ext cx="310" cy="16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buFontTx/>
                <a:buNone/>
                <a:defRPr/>
              </a:pPr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5375" name="Text Box 15"/>
            <p:cNvSpPr txBox="1">
              <a:spLocks noChangeArrowheads="1"/>
            </p:cNvSpPr>
            <p:nvPr/>
          </p:nvSpPr>
          <p:spPr bwMode="auto">
            <a:xfrm>
              <a:off x="4328" y="2370"/>
              <a:ext cx="449" cy="44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zh-CN" sz="4000" b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*</a:t>
              </a:r>
            </a:p>
          </p:txBody>
        </p:sp>
        <p:sp>
          <p:nvSpPr>
            <p:cNvPr id="15376" name="Text Box 16"/>
            <p:cNvSpPr txBox="1">
              <a:spLocks noChangeArrowheads="1"/>
            </p:cNvSpPr>
            <p:nvPr/>
          </p:nvSpPr>
          <p:spPr bwMode="auto">
            <a:xfrm>
              <a:off x="5099" y="2325"/>
              <a:ext cx="449" cy="2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zh-CN" sz="2400" b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cs typeface="Arial" panose="020B0604020202020204" pitchFamily="34" charset="0"/>
                </a:rPr>
                <a:t>A</a:t>
              </a:r>
              <a:r>
                <a:rPr lang="en-US" altLang="zh-CN" sz="1400" b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cs typeface="Arial" panose="020B0604020202020204" pitchFamily="34" charset="0"/>
                </a:rPr>
                <a:t>1</a:t>
              </a:r>
              <a:endParaRPr lang="el-GR" altLang="zh-CN" sz="1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15378" name="Line 18"/>
            <p:cNvSpPr>
              <a:spLocks noChangeShapeType="1"/>
            </p:cNvSpPr>
            <p:nvPr/>
          </p:nvSpPr>
          <p:spPr bwMode="auto">
            <a:xfrm>
              <a:off x="5283" y="2552"/>
              <a:ext cx="0" cy="21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buFontTx/>
                <a:buNone/>
                <a:defRPr/>
              </a:pPr>
              <a:endPara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</a:endParaRPr>
            </a:p>
          </p:txBody>
        </p:sp>
        <p:sp>
          <p:nvSpPr>
            <p:cNvPr id="15379" name="Text Box 19"/>
            <p:cNvSpPr txBox="1">
              <a:spLocks noChangeArrowheads="1"/>
            </p:cNvSpPr>
            <p:nvPr/>
          </p:nvSpPr>
          <p:spPr bwMode="auto">
            <a:xfrm>
              <a:off x="5058" y="2653"/>
              <a:ext cx="449" cy="44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zh-CN" sz="40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sym typeface="Symbol" panose="05050102010706020507" pitchFamily="18" charset="2"/>
                </a:rPr>
                <a:t></a:t>
              </a:r>
              <a:endParaRPr lang="el-GR" altLang="zh-CN" sz="4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  <p:sp>
          <p:nvSpPr>
            <p:cNvPr id="15368" name="Text Box 8"/>
            <p:cNvSpPr txBox="1">
              <a:spLocks noChangeArrowheads="1"/>
            </p:cNvSpPr>
            <p:nvPr/>
          </p:nvSpPr>
          <p:spPr bwMode="auto">
            <a:xfrm>
              <a:off x="4176" y="1898"/>
              <a:ext cx="449" cy="29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Tx/>
                <a:buNone/>
              </a:pPr>
              <a:r>
                <a:rPr lang="en-US" altLang="zh-CN" sz="2400" b="1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</a:rPr>
                <a:t>x</a:t>
              </a:r>
            </a:p>
          </p:txBody>
        </p:sp>
      </p:grpSp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1789114" y="4556126"/>
            <a:ext cx="8416925" cy="185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于是，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xAy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     下一待匹配符号为*，所以用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A::=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endParaRPr lang="zh-CN" altLang="en-US" sz="2100" b="1" dirty="0">
              <a:effectLst/>
              <a:latin typeface="Times New Roman" panose="02020603050405020304" pitchFamily="18" charset="0"/>
              <a:ea typeface="楷体_GB2312" pitchFamily="49" charset="-122"/>
            </a:endParaRPr>
          </a:p>
          <a:p>
            <a:pPr algn="just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即，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xAy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x*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y    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下一个待匹配的符号为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y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，所以，</a:t>
            </a:r>
            <a:endParaRPr lang="en-US" altLang="zh-CN" sz="2100" b="1" dirty="0">
              <a:effectLst/>
              <a:latin typeface="Times New Roman" panose="02020603050405020304" pitchFamily="18" charset="0"/>
              <a:ea typeface="楷体_GB2312" pitchFamily="49" charset="-122"/>
              <a:sym typeface="Symbol" panose="05050102010706020507" pitchFamily="18" charset="2"/>
            </a:endParaRPr>
          </a:p>
          <a:p>
            <a:pPr algn="just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用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::=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（若用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::=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*则意味着下一个为*，  不能匹配）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即，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</a:t>
            </a:r>
            <a:r>
              <a:rPr lang="en-US" altLang="zh-CN" sz="2100" b="1" dirty="0" err="1">
                <a:effectLst/>
                <a:latin typeface="Times New Roman" panose="02020603050405020304" pitchFamily="18" charset="0"/>
                <a:ea typeface="楷体_GB2312" pitchFamily="49" charset="-122"/>
              </a:rPr>
              <a:t>xAy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x*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100" b="1" baseline="-25000" dirty="0"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yx*  y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（即</a:t>
            </a:r>
            <a:r>
              <a:rPr lang="en-US" altLang="zh-CN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x*y,   </a:t>
            </a:r>
            <a:r>
              <a:rPr lang="zh-CN" altLang="en-US" sz="2100" b="1" dirty="0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匹配成功）。没出现回溯。</a:t>
            </a:r>
          </a:p>
        </p:txBody>
      </p:sp>
      <p:sp>
        <p:nvSpPr>
          <p:cNvPr id="22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598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3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66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18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9" name="Rectangle 3"/>
          <p:cNvSpPr>
            <a:spLocks noChangeArrowheads="1"/>
          </p:cNvSpPr>
          <p:nvPr/>
        </p:nvSpPr>
        <p:spPr bwMode="auto">
          <a:xfrm>
            <a:off x="1806575" y="839788"/>
            <a:ext cx="3448050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二、如何消除回溯</a:t>
            </a:r>
          </a:p>
        </p:txBody>
      </p:sp>
      <p:sp>
        <p:nvSpPr>
          <p:cNvPr id="219140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Times New Roman" panose="02020603050405020304" pitchFamily="18" charset="0"/>
              </a:rPr>
              <a:t>3</a:t>
            </a:r>
            <a:r>
              <a:rPr lang="zh-CN" altLang="en-US" sz="2400" b="1" dirty="0">
                <a:latin typeface="Times New Roman" panose="02020603050405020304" pitchFamily="18" charset="0"/>
              </a:rPr>
              <a:t>、提左公因子</a:t>
            </a:r>
          </a:p>
        </p:txBody>
      </p:sp>
      <p:sp>
        <p:nvSpPr>
          <p:cNvPr id="219158" name="Text Box 22"/>
          <p:cNvSpPr txBox="1">
            <a:spLocks noChangeArrowheads="1"/>
          </p:cNvSpPr>
          <p:nvPr/>
        </p:nvSpPr>
        <p:spPr bwMode="auto">
          <a:xfrm>
            <a:off x="1917700" y="2360613"/>
            <a:ext cx="8750300" cy="361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100" b="1" dirty="0">
                <a:latin typeface="Times New Roman" panose="02020603050405020304" pitchFamily="18" charset="0"/>
              </a:rPr>
              <a:t>又如，有文法</a:t>
            </a:r>
            <a:r>
              <a:rPr lang="zh-CN" altLang="en-US" sz="21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： </a:t>
            </a:r>
            <a:r>
              <a:rPr lang="en-US" altLang="zh-CN" sz="21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S::=ad | AE    A::=aS | </a:t>
            </a:r>
            <a:r>
              <a:rPr lang="en-US" altLang="zh-CN" sz="2100" b="1" dirty="0" err="1">
                <a:solidFill>
                  <a:srgbClr val="011893"/>
                </a:solidFill>
                <a:latin typeface="Times New Roman" panose="02020603050405020304" pitchFamily="18" charset="0"/>
              </a:rPr>
              <a:t>bA</a:t>
            </a:r>
            <a:endParaRPr lang="en-US" altLang="zh-CN" sz="2100" b="1" dirty="0">
              <a:solidFill>
                <a:srgbClr val="011893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2100" b="1" dirty="0">
                <a:latin typeface="Times New Roman" panose="02020603050405020304" pitchFamily="18" charset="0"/>
              </a:rPr>
              <a:t>由于</a:t>
            </a:r>
            <a:r>
              <a:rPr lang="en-US" altLang="zh-CN" sz="2100" b="1" dirty="0">
                <a:latin typeface="Times New Roman" panose="02020603050405020304" pitchFamily="18" charset="0"/>
              </a:rPr>
              <a:t>FIRST(ad)={a}   </a:t>
            </a:r>
            <a:r>
              <a:rPr lang="zh-CN" altLang="en-US" sz="2100" b="1" dirty="0">
                <a:latin typeface="Times New Roman" panose="02020603050405020304" pitchFamily="18" charset="0"/>
              </a:rPr>
              <a:t>而   </a:t>
            </a:r>
            <a:r>
              <a:rPr lang="en-US" altLang="zh-CN" sz="2100" b="1" dirty="0">
                <a:latin typeface="Times New Roman" panose="02020603050405020304" pitchFamily="18" charset="0"/>
              </a:rPr>
              <a:t>FIRST(AE)=FIRST(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aSE</a:t>
            </a:r>
            <a:r>
              <a:rPr lang="en-US" altLang="zh-CN" sz="2100" b="1" dirty="0">
                <a:latin typeface="Times New Roman" panose="02020603050405020304" pitchFamily="18" charset="0"/>
              </a:rPr>
              <a:t>) U FIRST(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bAE</a:t>
            </a:r>
            <a:r>
              <a:rPr lang="en-US" altLang="zh-CN" sz="2100" b="1" dirty="0">
                <a:latin typeface="Times New Roman" panose="02020603050405020304" pitchFamily="18" charset="0"/>
              </a:rPr>
              <a:t>)={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a,b</a:t>
            </a:r>
            <a:r>
              <a:rPr lang="en-US" altLang="zh-CN" sz="2100" b="1" dirty="0">
                <a:latin typeface="Times New Roman" panose="02020603050405020304" pitchFamily="18" charset="0"/>
              </a:rPr>
              <a:t>}    </a:t>
            </a:r>
            <a:r>
              <a:rPr lang="zh-CN" altLang="en-US" sz="2100" b="1" dirty="0">
                <a:latin typeface="Times New Roman" panose="02020603050405020304" pitchFamily="18" charset="0"/>
              </a:rPr>
              <a:t>两者存在交集</a:t>
            </a:r>
          </a:p>
          <a:p>
            <a:pPr>
              <a:spcBef>
                <a:spcPct val="50000"/>
              </a:spcBef>
            </a:pPr>
            <a:r>
              <a:rPr lang="zh-CN" altLang="en-US" sz="21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（其原因在于存在隐式的回溯）</a:t>
            </a:r>
          </a:p>
          <a:p>
            <a:pPr>
              <a:spcBef>
                <a:spcPct val="50000"/>
              </a:spcBef>
            </a:pPr>
            <a:r>
              <a:rPr lang="zh-CN" altLang="en-US" sz="2100" b="1" dirty="0">
                <a:latin typeface="Times New Roman" panose="02020603050405020304" pitchFamily="18" charset="0"/>
              </a:rPr>
              <a:t>所以，需要对改文法进行改写如下</a:t>
            </a:r>
            <a:r>
              <a:rPr lang="en-US" altLang="zh-CN" sz="2100" b="1" dirty="0">
                <a:latin typeface="Times New Roman" panose="02020603050405020304" pitchFamily="18" charset="0"/>
              </a:rPr>
              <a:t>——</a:t>
            </a:r>
          </a:p>
          <a:p>
            <a:pPr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1</a:t>
            </a:r>
            <a:r>
              <a:rPr lang="zh-CN" altLang="en-US" sz="2100" b="1" dirty="0">
                <a:latin typeface="Times New Roman" panose="02020603050405020304" pitchFamily="18" charset="0"/>
              </a:rPr>
              <a:t>）首先完成代入     </a:t>
            </a:r>
            <a:r>
              <a:rPr lang="en-US" altLang="zh-CN" sz="2100" b="1" dirty="0">
                <a:latin typeface="Times New Roman" panose="02020603050405020304" pitchFamily="18" charset="0"/>
              </a:rPr>
              <a:t>S::=ad | 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aSE</a:t>
            </a:r>
            <a:r>
              <a:rPr lang="en-US" altLang="zh-CN" sz="2100" b="1" dirty="0">
                <a:latin typeface="Times New Roman" panose="02020603050405020304" pitchFamily="18" charset="0"/>
              </a:rPr>
              <a:t> | 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bAE</a:t>
            </a:r>
            <a:r>
              <a:rPr lang="en-US" altLang="zh-CN" sz="2100" b="1" dirty="0">
                <a:latin typeface="Times New Roman" panose="02020603050405020304" pitchFamily="18" charset="0"/>
              </a:rPr>
              <a:t>          A::=aS | 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bA</a:t>
            </a:r>
            <a:endParaRPr lang="en-US" altLang="zh-CN" sz="2100" b="1" dirty="0"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2</a:t>
            </a:r>
            <a:r>
              <a:rPr lang="zh-CN" altLang="en-US" sz="2100" b="1" dirty="0">
                <a:latin typeface="Times New Roman" panose="02020603050405020304" pitchFamily="18" charset="0"/>
              </a:rPr>
              <a:t>）提左公因子         </a:t>
            </a:r>
            <a:r>
              <a:rPr lang="en-US" altLang="zh-CN" sz="2100" b="1" dirty="0">
                <a:latin typeface="Times New Roman" panose="02020603050405020304" pitchFamily="18" charset="0"/>
              </a:rPr>
              <a:t>S::=a(d | SE) | 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bAE</a:t>
            </a:r>
            <a:r>
              <a:rPr lang="en-US" altLang="zh-CN" sz="2100" b="1" dirty="0">
                <a:latin typeface="Times New Roman" panose="02020603050405020304" pitchFamily="18" charset="0"/>
              </a:rPr>
              <a:t>          A::=aS | 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bA</a:t>
            </a:r>
            <a:endParaRPr lang="en-US" altLang="zh-CN" sz="2100" b="1" dirty="0"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2100" b="1" dirty="0">
                <a:latin typeface="Times New Roman" panose="02020603050405020304" pitchFamily="18" charset="0"/>
              </a:rPr>
              <a:t>3</a:t>
            </a:r>
            <a:r>
              <a:rPr lang="zh-CN" altLang="en-US" sz="2100" b="1" dirty="0">
                <a:latin typeface="Times New Roman" panose="02020603050405020304" pitchFamily="18" charset="0"/>
              </a:rPr>
              <a:t>）进一步改写为     </a:t>
            </a:r>
            <a:r>
              <a:rPr lang="en-US" altLang="zh-CN" sz="2100" b="1" dirty="0">
                <a:latin typeface="Times New Roman" panose="02020603050405020304" pitchFamily="18" charset="0"/>
              </a:rPr>
              <a:t>S::=aS’ | 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bAE</a:t>
            </a:r>
            <a:r>
              <a:rPr lang="en-US" altLang="zh-CN" sz="2100" b="1" dirty="0">
                <a:latin typeface="Times New Roman" panose="02020603050405020304" pitchFamily="18" charset="0"/>
              </a:rPr>
              <a:t>        S’::=d | SE       A::=aS | </a:t>
            </a:r>
            <a:r>
              <a:rPr lang="en-US" altLang="zh-CN" sz="2100" b="1" dirty="0" err="1">
                <a:latin typeface="Times New Roman" panose="02020603050405020304" pitchFamily="18" charset="0"/>
              </a:rPr>
              <a:t>bA</a:t>
            </a:r>
            <a:r>
              <a:rPr lang="en-US" altLang="zh-CN" sz="2100" b="1" dirty="0"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195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9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9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9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9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19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19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191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7" name="Rectangle 3"/>
          <p:cNvSpPr>
            <a:spLocks noChangeArrowheads="1"/>
          </p:cNvSpPr>
          <p:nvPr/>
        </p:nvSpPr>
        <p:spPr bwMode="auto">
          <a:xfrm>
            <a:off x="1806575" y="839788"/>
            <a:ext cx="3856038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三、如何消除左递归</a:t>
            </a:r>
          </a:p>
        </p:txBody>
      </p:sp>
      <p:sp>
        <p:nvSpPr>
          <p:cNvPr id="221188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、为什么要消除左递归</a:t>
            </a:r>
          </a:p>
        </p:txBody>
      </p:sp>
      <p:sp>
        <p:nvSpPr>
          <p:cNvPr id="19461" name="Text Box 5"/>
          <p:cNvSpPr txBox="1">
            <a:spLocks noChangeArrowheads="1"/>
          </p:cNvSpPr>
          <p:nvPr/>
        </p:nvSpPr>
        <p:spPr bwMode="auto">
          <a:xfrm>
            <a:off x="1811338" y="2263775"/>
            <a:ext cx="8070850" cy="1680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有文法   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E::=E+T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｜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T 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      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T::=T*F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｜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F      F::=(E)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｜</a:t>
            </a:r>
            <a:r>
              <a:rPr lang="en-US" altLang="zh-CN" sz="2400" b="1" dirty="0" err="1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 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请用推导的方法判断 </a:t>
            </a:r>
            <a:r>
              <a:rPr lang="en-US" altLang="zh-CN" sz="2400" b="1" dirty="0" err="1">
                <a:latin typeface="Times New Roman" panose="02020603050405020304" pitchFamily="18" charset="0"/>
                <a:ea typeface="楷体_GB2312" pitchFamily="49" charset="-122"/>
              </a:rPr>
              <a:t>i+i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400" b="1" dirty="0" err="1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是否是该文法的句子？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E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 E+T  E+T+T  E+T+T+T  …     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会一直陷入循环</a:t>
            </a:r>
          </a:p>
        </p:txBody>
      </p:sp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1811338" y="4308475"/>
            <a:ext cx="8856662" cy="1680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4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有文法   </a:t>
            </a:r>
            <a:r>
              <a:rPr lang="en-US" altLang="zh-CN" sz="24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S::=aS | BS | c         B::=bB | d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4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请用推导的方法判断 </a:t>
            </a:r>
            <a:r>
              <a:rPr lang="en-US" altLang="zh-CN" sz="2400" b="1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bbdac</a:t>
            </a:r>
            <a:r>
              <a:rPr lang="en-US" altLang="zh-CN" sz="24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4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是否是该文法的句子？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S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BS </a:t>
            </a:r>
            <a:r>
              <a:rPr lang="en-US" altLang="zh-CN" sz="2400" b="1" dirty="0" err="1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bBS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</a:t>
            </a:r>
            <a:r>
              <a:rPr lang="en-US" altLang="zh-CN" sz="2400" b="1" dirty="0" err="1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bbBS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</a:t>
            </a:r>
            <a:r>
              <a:rPr lang="en-US" altLang="zh-CN" sz="2400" b="1" dirty="0" err="1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bbdS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</a:t>
            </a:r>
            <a:r>
              <a:rPr lang="en-US" altLang="zh-CN" sz="2400" b="1" dirty="0" err="1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bbdaS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</a:t>
            </a:r>
            <a:r>
              <a:rPr lang="en-US" altLang="zh-CN" sz="2400" b="1" dirty="0" err="1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bbdac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     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不会陷入循环</a:t>
            </a:r>
          </a:p>
        </p:txBody>
      </p:sp>
      <p:sp>
        <p:nvSpPr>
          <p:cNvPr id="221192" name="Oval 8"/>
          <p:cNvSpPr>
            <a:spLocks noChangeArrowheads="1"/>
          </p:cNvSpPr>
          <p:nvPr/>
        </p:nvSpPr>
        <p:spPr bwMode="auto">
          <a:xfrm>
            <a:off x="7518400" y="4229100"/>
            <a:ext cx="2997200" cy="711200"/>
          </a:xfrm>
          <a:prstGeom prst="ellips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000" b="1" dirty="0">
                <a:solidFill>
                  <a:srgbClr val="011893"/>
                </a:solidFill>
              </a:rPr>
              <a:t>为什么“右递归”没事？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4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94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2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188" grpId="0"/>
      <p:bldP spid="22119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1" name="Rectangle 3"/>
          <p:cNvSpPr>
            <a:spLocks noChangeArrowheads="1"/>
          </p:cNvSpPr>
          <p:nvPr/>
        </p:nvSpPr>
        <p:spPr bwMode="auto">
          <a:xfrm>
            <a:off x="1806575" y="839788"/>
            <a:ext cx="3856038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三、如何消除左递归</a:t>
            </a:r>
          </a:p>
        </p:txBody>
      </p:sp>
      <p:sp>
        <p:nvSpPr>
          <p:cNvPr id="222212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、为什么要消除左递归</a:t>
            </a:r>
          </a:p>
        </p:txBody>
      </p:sp>
      <p:sp>
        <p:nvSpPr>
          <p:cNvPr id="87043" name="Text Box 3"/>
          <p:cNvSpPr txBox="1">
            <a:spLocks noChangeArrowheads="1"/>
          </p:cNvSpPr>
          <p:nvPr/>
        </p:nvSpPr>
        <p:spPr bwMode="auto">
          <a:xfrm>
            <a:off x="1801813" y="2339976"/>
            <a:ext cx="8642350" cy="359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3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楷体_GB2312" pitchFamily="49" charset="-122"/>
              </a:rPr>
              <a:t>        </a:t>
            </a: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在自顶向下分析过程中，假定现在轮到要用非终结符</a:t>
            </a:r>
            <a:r>
              <a:rPr lang="en-US" altLang="zh-CN" sz="2300" b="1" dirty="0">
                <a:latin typeface="Times New Roman" panose="02020603050405020304" pitchFamily="18" charset="0"/>
                <a:ea typeface="楷体_GB2312" pitchFamily="49" charset="-122"/>
              </a:rPr>
              <a:t>U</a:t>
            </a: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去匹配输入串，而在文法中第一条规则</a:t>
            </a:r>
            <a:r>
              <a:rPr lang="zh-CN" altLang="en-US" sz="23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是 </a:t>
            </a:r>
            <a:r>
              <a:rPr lang="en-US" altLang="zh-CN" sz="23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U::</a:t>
            </a:r>
            <a:r>
              <a:rPr lang="zh-CN" altLang="en-US" sz="23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3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U… </a:t>
            </a:r>
          </a:p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        它是一条</a:t>
            </a:r>
            <a:r>
              <a:rPr lang="zh-CN" altLang="en-US" sz="23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直接左递归规则</a:t>
            </a: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，这种左递归文法将使上述自顶向下的分析过程</a:t>
            </a:r>
            <a:r>
              <a:rPr lang="zh-CN" altLang="en-US" sz="2300" b="1" dirty="0">
                <a:solidFill>
                  <a:srgbClr val="011893"/>
                </a:solidFill>
                <a:latin typeface="Times New Roman" panose="02020603050405020304" pitchFamily="18" charset="0"/>
                <a:ea typeface="楷体_GB2312" pitchFamily="49" charset="-122"/>
              </a:rPr>
              <a:t>陷入无限循环</a:t>
            </a: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，即：</a:t>
            </a:r>
          </a:p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       当试图用</a:t>
            </a:r>
            <a:r>
              <a:rPr lang="en-US" altLang="zh-CN" sz="2300" b="1" dirty="0">
                <a:latin typeface="Times New Roman" panose="02020603050405020304" pitchFamily="18" charset="0"/>
                <a:ea typeface="楷体_GB2312" pitchFamily="49" charset="-122"/>
              </a:rPr>
              <a:t>U</a:t>
            </a: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去匹配输入串时会发现，在没有吃进任何输入符号的情况下，又得重新要求</a:t>
            </a:r>
            <a:r>
              <a:rPr lang="en-US" altLang="zh-CN" sz="2300" b="1" dirty="0">
                <a:latin typeface="Times New Roman" panose="02020603050405020304" pitchFamily="18" charset="0"/>
                <a:ea typeface="楷体_GB2312" pitchFamily="49" charset="-122"/>
              </a:rPr>
              <a:t>U</a:t>
            </a: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去匹配，如此循环下去而无终止。</a:t>
            </a:r>
          </a:p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       若文法具有间接左递归，即有 </a:t>
            </a:r>
            <a:r>
              <a:rPr lang="en-US" altLang="zh-CN" sz="2300" b="1" dirty="0">
                <a:latin typeface="Times New Roman" panose="02020603050405020304" pitchFamily="18" charset="0"/>
                <a:ea typeface="楷体_GB2312" pitchFamily="49" charset="-122"/>
              </a:rPr>
              <a:t>U</a:t>
            </a:r>
            <a:r>
              <a:rPr lang="en-US" altLang="zh-CN" sz="2300" b="1" dirty="0"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</a:t>
            </a:r>
            <a:r>
              <a:rPr lang="en-US" altLang="zh-CN" sz="2300" b="1" dirty="0">
                <a:latin typeface="Times New Roman" panose="02020603050405020304" pitchFamily="18" charset="0"/>
                <a:ea typeface="楷体_GB2312" pitchFamily="49" charset="-122"/>
              </a:rPr>
              <a:t>+U… </a:t>
            </a:r>
          </a:p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300" b="1" dirty="0">
                <a:latin typeface="Times New Roman" panose="02020603050405020304" pitchFamily="18" charset="0"/>
                <a:ea typeface="楷体_GB2312" pitchFamily="49" charset="-122"/>
              </a:rPr>
              <a:t>       </a:t>
            </a:r>
            <a:r>
              <a:rPr lang="zh-CN" altLang="en-US" sz="2300" b="1" dirty="0">
                <a:latin typeface="Times New Roman" panose="02020603050405020304" pitchFamily="18" charset="0"/>
                <a:ea typeface="楷体_GB2312" pitchFamily="49" charset="-122"/>
              </a:rPr>
              <a:t>那么，也会发生上述问题。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302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5" name="Rectangle 3"/>
          <p:cNvSpPr>
            <a:spLocks noChangeArrowheads="1"/>
          </p:cNvSpPr>
          <p:nvPr/>
        </p:nvSpPr>
        <p:spPr bwMode="auto">
          <a:xfrm>
            <a:off x="1806575" y="839788"/>
            <a:ext cx="3856038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三、如何消除左递归</a:t>
            </a:r>
          </a:p>
        </p:txBody>
      </p:sp>
      <p:sp>
        <p:nvSpPr>
          <p:cNvPr id="223236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、用改写法消除文法的左递归</a:t>
            </a:r>
          </a:p>
        </p:txBody>
      </p:sp>
      <p:sp>
        <p:nvSpPr>
          <p:cNvPr id="18439" name="Text Box 7"/>
          <p:cNvSpPr txBox="1">
            <a:spLocks noChangeArrowheads="1"/>
          </p:cNvSpPr>
          <p:nvPr/>
        </p:nvSpPr>
        <p:spPr bwMode="auto">
          <a:xfrm>
            <a:off x="1836738" y="2363788"/>
            <a:ext cx="8716962" cy="3625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1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对于左递归文法  </a:t>
            </a:r>
            <a:r>
              <a:rPr lang="en-US" altLang="zh-CN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A::=Aα</a:t>
            </a: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｜</a:t>
            </a:r>
            <a:r>
              <a:rPr lang="en-US" altLang="zh-CN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β   </a:t>
            </a: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（</a:t>
            </a:r>
            <a:r>
              <a:rPr lang="en-US" altLang="zh-CN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β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不以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开头</a:t>
            </a: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）</a:t>
            </a:r>
          </a:p>
          <a:p>
            <a:pPr algn="just" eaLnBrk="1" hangingPunct="1">
              <a:lnSpc>
                <a:spcPct val="11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可以理解为，</a:t>
            </a:r>
            <a:r>
              <a:rPr lang="en-US" altLang="zh-CN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最终将推导出以</a:t>
            </a:r>
            <a:r>
              <a:rPr lang="en-US" altLang="zh-CN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β</a:t>
            </a: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开头，后面跟若干个</a:t>
            </a:r>
            <a:r>
              <a:rPr lang="en-US" altLang="zh-CN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α</a:t>
            </a: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的串</a:t>
            </a:r>
          </a:p>
          <a:p>
            <a:pPr algn="just" eaLnBrk="1" hangingPunct="1">
              <a:lnSpc>
                <a:spcPct val="11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其实，将文法改写为“右递归”的形式，也能推导同样的串</a:t>
            </a:r>
          </a:p>
          <a:p>
            <a:pPr algn="just" eaLnBrk="1" hangingPunct="1">
              <a:lnSpc>
                <a:spcPct val="11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solidFill>
                  <a:srgbClr val="011893"/>
                </a:solidFill>
              </a:rPr>
              <a:t>引入一个新的非终结符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A’   </a:t>
            </a:r>
            <a:r>
              <a:rPr lang="zh-CN" altLang="en-US" sz="2200" b="1" dirty="0">
                <a:solidFill>
                  <a:srgbClr val="011893"/>
                </a:solidFill>
              </a:rPr>
              <a:t>用来表示“若干个</a:t>
            </a:r>
            <a:r>
              <a:rPr lang="en-US" altLang="zh-CN" sz="2200" b="1" dirty="0">
                <a:solidFill>
                  <a:srgbClr val="011893"/>
                </a:solidFill>
              </a:rPr>
              <a:t>α</a:t>
            </a:r>
            <a:r>
              <a:rPr lang="zh-CN" altLang="en-US" sz="2200" b="1" dirty="0">
                <a:solidFill>
                  <a:srgbClr val="011893"/>
                </a:solidFill>
              </a:rPr>
              <a:t>构成的字串”</a:t>
            </a:r>
            <a:endParaRPr lang="zh-CN" altLang="en-US" sz="2200" b="1" dirty="0">
              <a:solidFill>
                <a:srgbClr val="011893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11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则将上述左递归文法改写为</a:t>
            </a:r>
            <a:r>
              <a:rPr lang="en-US" altLang="zh-CN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——</a:t>
            </a:r>
          </a:p>
          <a:p>
            <a:pPr algn="just" eaLnBrk="1" hangingPunct="1">
              <a:lnSpc>
                <a:spcPct val="11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endParaRPr lang="en-US" altLang="zh-CN" sz="1200" b="1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11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                                      A::=βA’     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Ａ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’::=αA’ |ε </a:t>
            </a:r>
            <a:endParaRPr lang="zh-CN" altLang="en-US" sz="2400" b="1" dirty="0">
              <a:solidFill>
                <a:srgbClr val="011893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11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endParaRPr lang="zh-CN" altLang="en-US" sz="1200" b="1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11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由于</a:t>
            </a:r>
            <a:r>
              <a:rPr lang="en-US" altLang="zh-CN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β</a:t>
            </a:r>
            <a:r>
              <a:rPr lang="zh-CN" altLang="en-US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不以Ａ开头，</a:t>
            </a:r>
            <a:r>
              <a:rPr lang="en-US" altLang="zh-CN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α</a:t>
            </a:r>
            <a:r>
              <a:rPr lang="zh-CN" altLang="en-US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不以</a:t>
            </a:r>
            <a:r>
              <a:rPr lang="en-US" altLang="zh-CN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A’</a:t>
            </a:r>
            <a:r>
              <a:rPr lang="zh-CN" altLang="en-US" sz="22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开头，因此，消除了左递归。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6972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4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84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4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84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84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84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9" name="Rectangle 3"/>
          <p:cNvSpPr>
            <a:spLocks noChangeArrowheads="1"/>
          </p:cNvSpPr>
          <p:nvPr/>
        </p:nvSpPr>
        <p:spPr bwMode="auto">
          <a:xfrm>
            <a:off x="1806575" y="839788"/>
            <a:ext cx="3856038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三、如何消除左递归</a:t>
            </a:r>
          </a:p>
        </p:txBody>
      </p:sp>
      <p:sp>
        <p:nvSpPr>
          <p:cNvPr id="224260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、用改写法消除文法的左递归</a:t>
            </a:r>
          </a:p>
        </p:txBody>
      </p:sp>
      <p:sp>
        <p:nvSpPr>
          <p:cNvPr id="19461" name="Text Box 5"/>
          <p:cNvSpPr txBox="1">
            <a:spLocks noChangeArrowheads="1"/>
          </p:cNvSpPr>
          <p:nvPr/>
        </p:nvSpPr>
        <p:spPr bwMode="auto">
          <a:xfrm>
            <a:off x="1811338" y="2263776"/>
            <a:ext cx="8070850" cy="33424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有文法   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E::=E+T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｜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T 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      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T::=T*F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｜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F      F::=(E)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｜</a:t>
            </a:r>
            <a:r>
              <a:rPr lang="en-US" altLang="zh-CN" sz="2400" b="1" dirty="0" err="1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 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请用推导的方法判断 </a:t>
            </a:r>
            <a:r>
              <a:rPr lang="en-US" altLang="zh-CN" sz="2400" b="1" dirty="0" err="1">
                <a:latin typeface="Times New Roman" panose="02020603050405020304" pitchFamily="18" charset="0"/>
                <a:ea typeface="楷体_GB2312" pitchFamily="49" charset="-122"/>
              </a:rPr>
              <a:t>i+i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*</a:t>
            </a:r>
            <a:r>
              <a:rPr lang="en-US" altLang="zh-CN" sz="2400" b="1" dirty="0" err="1">
                <a:latin typeface="Times New Roman" panose="02020603050405020304" pitchFamily="18" charset="0"/>
                <a:ea typeface="楷体_GB2312" pitchFamily="49" charset="-122"/>
              </a:rPr>
              <a:t>i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是否是该文法的句子？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  <a:ea typeface="楷体_GB2312" pitchFamily="49" charset="-122"/>
              </a:rPr>
              <a:t>用改写法改写该文法如下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——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</a:rPr>
              <a:t>E::=TE’        E’::=+TE’ | </a:t>
            </a:r>
            <a:r>
              <a:rPr lang="el-GR" altLang="zh-CN" sz="24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ε</a:t>
            </a: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   </a:t>
            </a: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T::=FT’        T’::=*FT’ | </a:t>
            </a:r>
            <a:r>
              <a:rPr lang="el-GR" altLang="zh-CN" sz="24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ε</a:t>
            </a:r>
            <a:endParaRPr lang="en-US" altLang="zh-CN" sz="2400" b="1" dirty="0">
              <a:latin typeface="Times New Roman" panose="02020603050405020304" pitchFamily="18" charset="0"/>
              <a:ea typeface="楷体_GB2312" pitchFamily="49" charset="-122"/>
              <a:cs typeface="Times New Roman" panose="02020603050405020304" pitchFamily="18" charset="0"/>
            </a:endParaRPr>
          </a:p>
          <a:p>
            <a:pPr algn="just" eaLnBrk="1" hangingPunct="1"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F::=(E) | </a:t>
            </a:r>
            <a:r>
              <a:rPr lang="en-US" altLang="zh-CN" sz="2400" b="1" dirty="0" err="1"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i</a:t>
            </a:r>
            <a:endParaRPr lang="el-GR" altLang="zh-CN" sz="2400" b="1" dirty="0">
              <a:solidFill>
                <a:srgbClr val="FFFF00"/>
              </a:solidFill>
              <a:latin typeface="Times New Roman" panose="02020603050405020304" pitchFamily="18" charset="0"/>
              <a:ea typeface="楷体_GB2312" pitchFamily="49" charset="-122"/>
              <a:cs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224263" name="Text Box 7"/>
          <p:cNvSpPr txBox="1">
            <a:spLocks noChangeArrowheads="1"/>
          </p:cNvSpPr>
          <p:nvPr/>
        </p:nvSpPr>
        <p:spPr bwMode="auto">
          <a:xfrm>
            <a:off x="6032500" y="3733801"/>
            <a:ext cx="4356100" cy="240347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2400" b="1" dirty="0" err="1">
                <a:solidFill>
                  <a:srgbClr val="011893"/>
                </a:solidFill>
                <a:latin typeface="Times New Roman" panose="02020603050405020304" pitchFamily="18" charset="0"/>
              </a:rPr>
              <a:t>i+i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*</a:t>
            </a:r>
            <a:r>
              <a:rPr lang="en-US" altLang="zh-CN" sz="2400" b="1" dirty="0" err="1">
                <a:solidFill>
                  <a:srgbClr val="011893"/>
                </a:solidFill>
                <a:latin typeface="Times New Roman" panose="02020603050405020304" pitchFamily="18" charset="0"/>
              </a:rPr>
              <a:t>i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是不是该文法的句子？</a:t>
            </a:r>
          </a:p>
          <a:p>
            <a:pPr algn="just">
              <a:lnSpc>
                <a:spcPct val="125000"/>
              </a:lnSpc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E 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TE’ FT’E’ 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iT’E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’ 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iE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’    </a:t>
            </a:r>
          </a:p>
          <a:p>
            <a:pPr algn="just">
              <a:lnSpc>
                <a:spcPct val="125000"/>
              </a:lnSpc>
            </a:pP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    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i+TE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’ 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i+FT’E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’ 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i+iT’E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’ </a:t>
            </a:r>
          </a:p>
          <a:p>
            <a:pPr algn="just">
              <a:lnSpc>
                <a:spcPct val="125000"/>
              </a:lnSpc>
            </a:pP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    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i+i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*FT’E’ 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i+i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*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iT’E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’ </a:t>
            </a:r>
          </a:p>
          <a:p>
            <a:pPr algn="just">
              <a:lnSpc>
                <a:spcPct val="125000"/>
              </a:lnSpc>
            </a:pP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     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i+i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*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iE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’  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i+i</a:t>
            </a:r>
            <a:r>
              <a:rPr lang="en-US" altLang="zh-CN" sz="24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*</a:t>
            </a:r>
            <a:r>
              <a:rPr lang="en-US" altLang="zh-CN" sz="24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i</a:t>
            </a:r>
            <a:endParaRPr lang="en-US" altLang="zh-CN" sz="2400" dirty="0">
              <a:solidFill>
                <a:srgbClr val="011893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54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4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94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94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94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24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26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3" name="Rectangle 3"/>
          <p:cNvSpPr>
            <a:spLocks noChangeArrowheads="1"/>
          </p:cNvSpPr>
          <p:nvPr/>
        </p:nvSpPr>
        <p:spPr bwMode="auto">
          <a:xfrm>
            <a:off x="1806575" y="839788"/>
            <a:ext cx="3856038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三、如何消除左递归</a:t>
            </a:r>
          </a:p>
        </p:txBody>
      </p:sp>
      <p:sp>
        <p:nvSpPr>
          <p:cNvPr id="225284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、用改写法消除文法的左递归</a:t>
            </a:r>
          </a:p>
        </p:txBody>
      </p:sp>
      <p:sp>
        <p:nvSpPr>
          <p:cNvPr id="225287" name="Rectangle 3"/>
          <p:cNvSpPr>
            <a:spLocks noChangeArrowheads="1"/>
          </p:cNvSpPr>
          <p:nvPr/>
        </p:nvSpPr>
        <p:spPr bwMode="auto">
          <a:xfrm>
            <a:off x="2284414" y="2335214"/>
            <a:ext cx="7354887" cy="383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lang="zh-CN" altLang="en-US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消除下面文法的间接左递归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A::=aB | Bb     	B::=Ac | d</a:t>
            </a:r>
          </a:p>
          <a:p>
            <a:pPr>
              <a:buFont typeface="Wingdings" panose="05000000000000000000" pitchFamily="2" charset="2"/>
              <a:buNone/>
            </a:pPr>
            <a:endParaRPr lang="zh-CN" altLang="en-US" sz="1400" b="1">
              <a:effectLst/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zh-CN" altLang="en-US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将第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1</a:t>
            </a:r>
            <a:r>
              <a:rPr lang="zh-CN" altLang="en-US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组产生式代入第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zh-CN" altLang="en-US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组后，第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2</a:t>
            </a:r>
            <a:r>
              <a:rPr lang="zh-CN" altLang="en-US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组产生式变为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——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B::=Bbc|aBc|d           </a:t>
            </a:r>
          </a:p>
          <a:p>
            <a:pPr>
              <a:buFont typeface="Wingdings" panose="05000000000000000000" pitchFamily="2" charset="2"/>
              <a:buNone/>
            </a:pPr>
            <a:endParaRPr lang="zh-CN" altLang="en-US" sz="1200" b="1">
              <a:effectLst/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zh-CN" altLang="en-US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于是，将上述产生式改写为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——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B::=(aBc | d)B’         		B’::=bcB’ | 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</a:t>
            </a:r>
          </a:p>
          <a:p>
            <a:pPr>
              <a:buFont typeface="Wingdings" panose="05000000000000000000" pitchFamily="2" charset="2"/>
              <a:buNone/>
            </a:pPr>
            <a:r>
              <a:rPr lang="zh-CN" altLang="en-US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最终，这个间接左递归的文法改写为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——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A::=aB|Bb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	        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B ∷</a:t>
            </a:r>
            <a:r>
              <a:rPr lang="zh-CN" altLang="en-US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(aBc|d)B’	          B’∷</a:t>
            </a:r>
            <a:r>
              <a:rPr lang="zh-CN" altLang="en-US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＝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</a:rPr>
              <a:t>bcB’|</a:t>
            </a:r>
            <a:r>
              <a:rPr lang="en-US" altLang="zh-CN" sz="2200" b="1">
                <a:effectLst/>
                <a:latin typeface="Times New Roman" panose="02020603050405020304" pitchFamily="18" charset="0"/>
                <a:ea typeface="楷体_GB2312" pitchFamily="49" charset="-122"/>
                <a:sym typeface="Symbol" panose="05050102010706020507" pitchFamily="18" charset="2"/>
              </a:rPr>
              <a:t></a:t>
            </a:r>
            <a:endParaRPr lang="en-US" altLang="zh-CN" sz="2200" b="1">
              <a:effectLst/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225288" name="Oval 8"/>
          <p:cNvSpPr>
            <a:spLocks noChangeArrowheads="1"/>
          </p:cNvSpPr>
          <p:nvPr/>
        </p:nvSpPr>
        <p:spPr bwMode="auto">
          <a:xfrm>
            <a:off x="4422775" y="3871913"/>
            <a:ext cx="2744788" cy="438150"/>
          </a:xfrm>
          <a:prstGeom prst="ellips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000" b="1" dirty="0">
                <a:solidFill>
                  <a:srgbClr val="011893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出现了直接左递归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174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5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25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252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252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25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252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252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252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252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28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标题 1"/>
          <p:cNvSpPr>
            <a:spLocks noChangeArrowheads="1"/>
          </p:cNvSpPr>
          <p:nvPr/>
        </p:nvSpPr>
        <p:spPr bwMode="auto">
          <a:xfrm>
            <a:off x="2157413" y="84138"/>
            <a:ext cx="7467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5720" rIns="45720" anchor="ctr"/>
          <a:lstStyle>
            <a:lvl1pPr algn="ctr"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algn="ctr"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algn="ctr"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algn="ctr"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algn="ctr"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buFontTx/>
              <a:buNone/>
            </a:pPr>
            <a:r>
              <a:rPr lang="zh-CN" altLang="en-US" sz="4600" b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第四章  语法分析</a:t>
            </a:r>
            <a:endParaRPr lang="en-US" altLang="zh-CN" sz="4600" b="0">
              <a:solidFill>
                <a:schemeClr val="tx1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  <p:sp>
        <p:nvSpPr>
          <p:cNvPr id="286723" name="Rectangle 3"/>
          <p:cNvSpPr>
            <a:spLocks noChangeArrowheads="1"/>
          </p:cNvSpPr>
          <p:nvPr/>
        </p:nvSpPr>
        <p:spPr bwMode="auto">
          <a:xfrm>
            <a:off x="2533651" y="2303463"/>
            <a:ext cx="2239963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3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递归下降分析法</a:t>
            </a:r>
          </a:p>
        </p:txBody>
      </p:sp>
      <p:sp>
        <p:nvSpPr>
          <p:cNvPr id="286724" name="Rectangle 4"/>
          <p:cNvSpPr>
            <a:spLocks noChangeArrowheads="1"/>
          </p:cNvSpPr>
          <p:nvPr/>
        </p:nvSpPr>
        <p:spPr bwMode="auto">
          <a:xfrm>
            <a:off x="2774951" y="3656013"/>
            <a:ext cx="1795463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3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LL(1)</a:t>
            </a:r>
            <a:r>
              <a:rPr lang="zh-CN" altLang="en-US" sz="23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分析法</a:t>
            </a:r>
          </a:p>
        </p:txBody>
      </p:sp>
      <p:sp>
        <p:nvSpPr>
          <p:cNvPr id="286725" name="Rectangle 5"/>
          <p:cNvSpPr>
            <a:spLocks noChangeArrowheads="1"/>
          </p:cNvSpPr>
          <p:nvPr/>
        </p:nvSpPr>
        <p:spPr bwMode="auto">
          <a:xfrm>
            <a:off x="6791326" y="2147888"/>
            <a:ext cx="2239963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3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简单优先分析法</a:t>
            </a:r>
          </a:p>
        </p:txBody>
      </p:sp>
      <p:sp>
        <p:nvSpPr>
          <p:cNvPr id="286726" name="Rectangle 6"/>
          <p:cNvSpPr>
            <a:spLocks noChangeArrowheads="1"/>
          </p:cNvSpPr>
          <p:nvPr/>
        </p:nvSpPr>
        <p:spPr bwMode="auto">
          <a:xfrm>
            <a:off x="6864351" y="3594101"/>
            <a:ext cx="2239963" cy="442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3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算符优先分析法</a:t>
            </a:r>
          </a:p>
        </p:txBody>
      </p:sp>
      <p:sp>
        <p:nvSpPr>
          <p:cNvPr id="286727" name="Rectangle 7"/>
          <p:cNvSpPr>
            <a:spLocks noChangeArrowheads="1"/>
          </p:cNvSpPr>
          <p:nvPr/>
        </p:nvSpPr>
        <p:spPr bwMode="auto">
          <a:xfrm>
            <a:off x="7229476" y="5113338"/>
            <a:ext cx="1471613" cy="44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3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LR</a:t>
            </a:r>
            <a:r>
              <a:rPr lang="zh-CN" altLang="en-US" sz="23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分析法</a:t>
            </a:r>
          </a:p>
        </p:txBody>
      </p:sp>
      <p:sp>
        <p:nvSpPr>
          <p:cNvPr id="286728" name="Text Box 8"/>
          <p:cNvSpPr txBox="1">
            <a:spLocks noChangeArrowheads="1"/>
          </p:cNvSpPr>
          <p:nvPr/>
        </p:nvSpPr>
        <p:spPr bwMode="auto">
          <a:xfrm>
            <a:off x="6162675" y="5483225"/>
            <a:ext cx="36591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b="1">
                <a:latin typeface="Times New Roman" panose="02020603050405020304" pitchFamily="18" charset="0"/>
                <a:ea typeface="楷体" panose="02010609060101010101" pitchFamily="49" charset="-122"/>
              </a:rPr>
              <a:t>适用性最广的“移进”</a:t>
            </a:r>
            <a:r>
              <a:rPr lang="en-US" altLang="zh-CN" b="1">
                <a:latin typeface="Times New Roman" panose="02020603050405020304" pitchFamily="18" charset="0"/>
                <a:ea typeface="楷体" panose="02010609060101010101" pitchFamily="49" charset="-122"/>
              </a:rPr>
              <a:t>+ </a:t>
            </a:r>
            <a:r>
              <a:rPr lang="zh-CN" altLang="en-US" b="1"/>
              <a:t>“</a:t>
            </a:r>
            <a:r>
              <a:rPr lang="zh-CN" altLang="en-US" b="1">
                <a:latin typeface="Times New Roman" panose="02020603050405020304" pitchFamily="18" charset="0"/>
                <a:ea typeface="楷体" panose="02010609060101010101" pitchFamily="49" charset="-122"/>
              </a:rPr>
              <a:t>归约”方法对文法几乎无要求</a:t>
            </a:r>
          </a:p>
        </p:txBody>
      </p:sp>
      <p:sp>
        <p:nvSpPr>
          <p:cNvPr id="286729" name="Text Box 9"/>
          <p:cNvSpPr txBox="1">
            <a:spLocks noChangeArrowheads="1"/>
          </p:cNvSpPr>
          <p:nvPr/>
        </p:nvSpPr>
        <p:spPr bwMode="auto">
          <a:xfrm>
            <a:off x="6511925" y="3973513"/>
            <a:ext cx="3062288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b="1">
                <a:latin typeface="Times New Roman" panose="02020603050405020304" pitchFamily="18" charset="0"/>
                <a:ea typeface="楷体" panose="02010609060101010101" pitchFamily="49" charset="-122"/>
              </a:rPr>
              <a:t>只考虑算符间优先归约关系对文法有一定要求</a:t>
            </a:r>
          </a:p>
        </p:txBody>
      </p:sp>
      <p:sp>
        <p:nvSpPr>
          <p:cNvPr id="286730" name="Text Box 10"/>
          <p:cNvSpPr txBox="1">
            <a:spLocks noChangeArrowheads="1"/>
          </p:cNvSpPr>
          <p:nvPr/>
        </p:nvSpPr>
        <p:spPr bwMode="auto">
          <a:xfrm>
            <a:off x="6370639" y="2535238"/>
            <a:ext cx="3221037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b="1">
                <a:latin typeface="Times New Roman" panose="02020603050405020304" pitchFamily="18" charset="0"/>
                <a:ea typeface="楷体" panose="02010609060101010101" pitchFamily="49" charset="-122"/>
              </a:rPr>
              <a:t>考虑任意符号间优先归约关系对文法有一定要求</a:t>
            </a:r>
          </a:p>
        </p:txBody>
      </p:sp>
      <p:sp>
        <p:nvSpPr>
          <p:cNvPr id="286731" name="Text Box 11"/>
          <p:cNvSpPr txBox="1">
            <a:spLocks noChangeArrowheads="1"/>
          </p:cNvSpPr>
          <p:nvPr/>
        </p:nvSpPr>
        <p:spPr bwMode="auto">
          <a:xfrm>
            <a:off x="2638425" y="4149726"/>
            <a:ext cx="2089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latin typeface="Times New Roman" panose="02020603050405020304" pitchFamily="18" charset="0"/>
                <a:ea typeface="楷体" panose="02010609060101010101" pitchFamily="49" charset="-122"/>
              </a:rPr>
              <a:t>对文法有严格要求</a:t>
            </a:r>
          </a:p>
        </p:txBody>
      </p:sp>
      <p:sp>
        <p:nvSpPr>
          <p:cNvPr id="286732" name="Text Box 12"/>
          <p:cNvSpPr txBox="1">
            <a:spLocks noChangeArrowheads="1"/>
          </p:cNvSpPr>
          <p:nvPr/>
        </p:nvSpPr>
        <p:spPr bwMode="auto">
          <a:xfrm>
            <a:off x="2640013" y="2740026"/>
            <a:ext cx="2089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>
                <a:latin typeface="Times New Roman" panose="02020603050405020304" pitchFamily="18" charset="0"/>
                <a:ea typeface="楷体" panose="02010609060101010101" pitchFamily="49" charset="-122"/>
              </a:rPr>
              <a:t>对文法有严格要求</a:t>
            </a:r>
          </a:p>
        </p:txBody>
      </p:sp>
      <p:sp>
        <p:nvSpPr>
          <p:cNvPr id="286733" name="AutoShape 13"/>
          <p:cNvSpPr>
            <a:spLocks noChangeArrowheads="1"/>
          </p:cNvSpPr>
          <p:nvPr/>
        </p:nvSpPr>
        <p:spPr bwMode="auto">
          <a:xfrm>
            <a:off x="2452689" y="2224089"/>
            <a:ext cx="2452687" cy="1030287"/>
          </a:xfrm>
          <a:prstGeom prst="roundRect">
            <a:avLst>
              <a:gd name="adj" fmla="val 16667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6734" name="AutoShape 14"/>
          <p:cNvSpPr>
            <a:spLocks noChangeArrowheads="1"/>
          </p:cNvSpPr>
          <p:nvPr/>
        </p:nvSpPr>
        <p:spPr bwMode="auto">
          <a:xfrm>
            <a:off x="2454275" y="3611564"/>
            <a:ext cx="2452688" cy="1030287"/>
          </a:xfrm>
          <a:prstGeom prst="roundRect">
            <a:avLst>
              <a:gd name="adj" fmla="val 16667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6735" name="AutoShape 15"/>
          <p:cNvSpPr>
            <a:spLocks noChangeArrowheads="1"/>
          </p:cNvSpPr>
          <p:nvPr/>
        </p:nvSpPr>
        <p:spPr bwMode="auto">
          <a:xfrm>
            <a:off x="6121401" y="2182814"/>
            <a:ext cx="3787775" cy="1030287"/>
          </a:xfrm>
          <a:prstGeom prst="roundRect">
            <a:avLst>
              <a:gd name="adj" fmla="val 16667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6736" name="AutoShape 16"/>
          <p:cNvSpPr>
            <a:spLocks noChangeArrowheads="1"/>
          </p:cNvSpPr>
          <p:nvPr/>
        </p:nvSpPr>
        <p:spPr bwMode="auto">
          <a:xfrm>
            <a:off x="6122989" y="3613150"/>
            <a:ext cx="3787775" cy="1030288"/>
          </a:xfrm>
          <a:prstGeom prst="roundRect">
            <a:avLst>
              <a:gd name="adj" fmla="val 16667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6737" name="AutoShape 17"/>
          <p:cNvSpPr>
            <a:spLocks noChangeArrowheads="1"/>
          </p:cNvSpPr>
          <p:nvPr/>
        </p:nvSpPr>
        <p:spPr bwMode="auto">
          <a:xfrm>
            <a:off x="6124576" y="5100639"/>
            <a:ext cx="3787775" cy="1030287"/>
          </a:xfrm>
          <a:prstGeom prst="roundRect">
            <a:avLst>
              <a:gd name="adj" fmla="val 16667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6738" name="WordArt 18"/>
          <p:cNvSpPr>
            <a:spLocks noChangeArrowheads="1" noChangeShapeType="1" noTextEdit="1"/>
          </p:cNvSpPr>
          <p:nvPr/>
        </p:nvSpPr>
        <p:spPr bwMode="auto">
          <a:xfrm>
            <a:off x="6578601" y="1535113"/>
            <a:ext cx="2701925" cy="373062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 dirty="0">
                <a:solidFill>
                  <a:srgbClr val="011893"/>
                </a:solidFill>
                <a:latin typeface="方正正粗黑简体"/>
              </a:rPr>
              <a:t>自底向上分析法</a:t>
            </a:r>
          </a:p>
        </p:txBody>
      </p:sp>
      <p:sp>
        <p:nvSpPr>
          <p:cNvPr id="286739" name="WordArt 19"/>
          <p:cNvSpPr>
            <a:spLocks noChangeArrowheads="1" noChangeShapeType="1" noTextEdit="1"/>
          </p:cNvSpPr>
          <p:nvPr/>
        </p:nvSpPr>
        <p:spPr bwMode="auto">
          <a:xfrm>
            <a:off x="2336801" y="1522413"/>
            <a:ext cx="2701925" cy="373062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b="1" kern="10" dirty="0">
                <a:solidFill>
                  <a:srgbClr val="011893"/>
                </a:solidFill>
                <a:latin typeface="方正正粗黑简体"/>
              </a:rPr>
              <a:t>自顶向下分析法</a:t>
            </a:r>
          </a:p>
        </p:txBody>
      </p:sp>
      <p:sp>
        <p:nvSpPr>
          <p:cNvPr id="286740" name="Line 20"/>
          <p:cNvSpPr>
            <a:spLocks noChangeShapeType="1"/>
          </p:cNvSpPr>
          <p:nvPr/>
        </p:nvSpPr>
        <p:spPr bwMode="auto">
          <a:xfrm>
            <a:off x="5559425" y="1479550"/>
            <a:ext cx="0" cy="46164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02238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30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33575" y="1038225"/>
            <a:ext cx="9353550" cy="402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zh-CN" altLang="en-US" sz="2000" b="1" dirty="0" smtClean="0">
                <a:solidFill>
                  <a:srgbClr val="011893"/>
                </a:solidFill>
                <a:latin typeface="Times New Roman" panose="02020603050405020304" pitchFamily="18" charset="0"/>
              </a:rPr>
              <a:t>消除</a:t>
            </a:r>
            <a:r>
              <a:rPr lang="zh-CN" altLang="en-US" sz="20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文法递归的一般算法</a:t>
            </a:r>
          </a:p>
          <a:p>
            <a:pPr algn="just">
              <a:lnSpc>
                <a:spcPct val="90000"/>
              </a:lnSpc>
            </a:pPr>
            <a:r>
              <a:rPr lang="zh-CN" altLang="en-US" sz="2400" b="1" dirty="0">
                <a:latin typeface="Times New Roman" panose="02020603050405020304" pitchFamily="18" charset="0"/>
              </a:rPr>
              <a:t>要求：文法不含形如Ａ</a:t>
            </a:r>
            <a:r>
              <a:rPr lang="zh-CN" altLang="en-US" sz="2400" b="1" dirty="0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zh-CN" altLang="en-US" sz="2400" b="1" dirty="0">
                <a:latin typeface="Times New Roman" panose="02020603050405020304" pitchFamily="18" charset="0"/>
              </a:rPr>
              <a:t> ＋Ａ的推导，也不存在Ａ∷＝</a:t>
            </a:r>
            <a:r>
              <a:rPr lang="en-US" altLang="zh-CN" sz="2400" b="1" dirty="0">
                <a:latin typeface="Times New Roman" panose="02020603050405020304" pitchFamily="18" charset="0"/>
              </a:rPr>
              <a:t>ε</a:t>
            </a:r>
            <a:r>
              <a:rPr lang="zh-CN" altLang="en-US" sz="2400" b="1" dirty="0">
                <a:latin typeface="Times New Roman" panose="02020603050405020304" pitchFamily="18" charset="0"/>
              </a:rPr>
              <a:t>这样规则 </a:t>
            </a:r>
          </a:p>
          <a:p>
            <a:pPr algn="just">
              <a:lnSpc>
                <a:spcPct val="90000"/>
              </a:lnSpc>
            </a:pPr>
            <a:r>
              <a:rPr lang="zh-CN" altLang="en-US" sz="2400" b="1" dirty="0">
                <a:latin typeface="Times New Roman" panose="02020603050405020304" pitchFamily="18" charset="0"/>
              </a:rPr>
              <a:t>算法思想如下：</a:t>
            </a:r>
          </a:p>
          <a:p>
            <a:pPr>
              <a:lnSpc>
                <a:spcPct val="90000"/>
              </a:lnSpc>
            </a:pPr>
            <a:r>
              <a:rPr lang="zh-CN" altLang="en-US" sz="2400" b="1" dirty="0">
                <a:latin typeface="Times New Roman" panose="02020603050405020304" pitchFamily="18" charset="0"/>
              </a:rPr>
              <a:t>①将文法Ｇ的所有非终结符整理成某种顺序Ｕ１，Ｕ２，</a:t>
            </a:r>
            <a:r>
              <a:rPr lang="en-US" altLang="zh-CN" sz="2400" b="1" dirty="0">
                <a:latin typeface="Times New Roman" panose="02020603050405020304" pitchFamily="18" charset="0"/>
              </a:rPr>
              <a:t>…</a:t>
            </a:r>
            <a:r>
              <a:rPr lang="zh-CN" altLang="en-US" sz="2400" b="1" dirty="0">
                <a:latin typeface="Times New Roman" panose="02020603050405020304" pitchFamily="18" charset="0"/>
              </a:rPr>
              <a:t>Ｕ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en-US" altLang="zh-CN" sz="2400" b="1" dirty="0">
              <a:latin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b="1" dirty="0">
                <a:latin typeface="Times New Roman" panose="02020603050405020304" pitchFamily="18" charset="0"/>
              </a:rPr>
              <a:t>②</a:t>
            </a:r>
            <a:r>
              <a:rPr lang="zh-CN" altLang="en-US" sz="2400" b="1" dirty="0">
                <a:latin typeface="Times New Roman" panose="02020603050405020304" pitchFamily="18" charset="0"/>
              </a:rPr>
              <a:t>从</a:t>
            </a:r>
            <a:r>
              <a:rPr lang="en-US" altLang="zh-CN" sz="2400" b="1" dirty="0">
                <a:latin typeface="Times New Roman" panose="02020603050405020304" pitchFamily="18" charset="0"/>
              </a:rPr>
              <a:t>U1</a:t>
            </a:r>
            <a:r>
              <a:rPr lang="zh-CN" altLang="en-US" sz="2400" b="1" dirty="0">
                <a:latin typeface="Times New Roman" panose="02020603050405020304" pitchFamily="18" charset="0"/>
              </a:rPr>
              <a:t>开始消除</a:t>
            </a:r>
            <a:r>
              <a:rPr lang="en-US" altLang="zh-CN" sz="2400" b="1" dirty="0">
                <a:latin typeface="Times New Roman" panose="02020603050405020304" pitchFamily="18" charset="0"/>
              </a:rPr>
              <a:t>U1</a:t>
            </a:r>
            <a:r>
              <a:rPr lang="zh-CN" altLang="en-US" sz="2400" b="1" dirty="0">
                <a:latin typeface="Times New Roman" panose="02020603050405020304" pitchFamily="18" charset="0"/>
              </a:rPr>
              <a:t>规则的直接左递归</a:t>
            </a:r>
          </a:p>
          <a:p>
            <a:pPr>
              <a:lnSpc>
                <a:spcPct val="90000"/>
              </a:lnSpc>
            </a:pPr>
            <a:r>
              <a:rPr lang="zh-CN" altLang="en-US" sz="2400" b="1" dirty="0">
                <a:latin typeface="Times New Roman" panose="02020603050405020304" pitchFamily="18" charset="0"/>
              </a:rPr>
              <a:t>③用左部为</a:t>
            </a:r>
            <a:r>
              <a:rPr lang="en-US" altLang="zh-CN" sz="2400" b="1" dirty="0">
                <a:latin typeface="Times New Roman" panose="02020603050405020304" pitchFamily="18" charset="0"/>
              </a:rPr>
              <a:t>U1</a:t>
            </a:r>
            <a:r>
              <a:rPr lang="zh-CN" altLang="en-US" sz="2400" b="1" dirty="0">
                <a:latin typeface="Times New Roman" panose="02020603050405020304" pitchFamily="18" charset="0"/>
              </a:rPr>
              <a:t>的所有规则右部替换左部为</a:t>
            </a:r>
            <a:r>
              <a:rPr lang="en-US" altLang="zh-CN" sz="2400" b="1" dirty="0">
                <a:latin typeface="Times New Roman" panose="02020603050405020304" pitchFamily="18" charset="0"/>
              </a:rPr>
              <a:t>U2</a:t>
            </a:r>
            <a:r>
              <a:rPr lang="zh-CN" altLang="en-US" sz="2400" b="1" dirty="0">
                <a:latin typeface="Times New Roman" panose="02020603050405020304" pitchFamily="18" charset="0"/>
              </a:rPr>
              <a:t>，右部以</a:t>
            </a:r>
            <a:r>
              <a:rPr lang="en-US" altLang="zh-CN" sz="2400" b="1" dirty="0">
                <a:latin typeface="Times New Roman" panose="02020603050405020304" pitchFamily="18" charset="0"/>
              </a:rPr>
              <a:t>U1</a:t>
            </a:r>
            <a:r>
              <a:rPr lang="zh-CN" altLang="en-US" sz="2400" b="1" dirty="0">
                <a:latin typeface="Times New Roman" panose="02020603050405020304" pitchFamily="18" charset="0"/>
              </a:rPr>
              <a:t>开始的规则中的</a:t>
            </a:r>
            <a:r>
              <a:rPr lang="en-US" altLang="zh-CN" sz="2400" b="1" dirty="0">
                <a:latin typeface="Times New Roman" panose="02020603050405020304" pitchFamily="18" charset="0"/>
              </a:rPr>
              <a:t>U1</a:t>
            </a:r>
            <a:r>
              <a:rPr lang="zh-CN" altLang="en-US" sz="2400" b="1" dirty="0">
                <a:latin typeface="Times New Roman" panose="02020603050405020304" pitchFamily="18" charset="0"/>
              </a:rPr>
              <a:t>，并消除</a:t>
            </a:r>
            <a:r>
              <a:rPr lang="en-US" altLang="zh-CN" sz="2400" b="1" dirty="0">
                <a:latin typeface="Times New Roman" panose="02020603050405020304" pitchFamily="18" charset="0"/>
              </a:rPr>
              <a:t>U2</a:t>
            </a:r>
            <a:r>
              <a:rPr lang="zh-CN" altLang="en-US" sz="2400" b="1" dirty="0">
                <a:latin typeface="Times New Roman" panose="02020603050405020304" pitchFamily="18" charset="0"/>
              </a:rPr>
              <a:t>规则的直接左递归。</a:t>
            </a:r>
          </a:p>
          <a:p>
            <a:pPr>
              <a:lnSpc>
                <a:spcPct val="90000"/>
              </a:lnSpc>
            </a:pPr>
            <a:r>
              <a:rPr lang="zh-CN" altLang="en-US" sz="2400" b="1" dirty="0">
                <a:latin typeface="Times New Roman" panose="02020603050405020304" pitchFamily="18" charset="0"/>
              </a:rPr>
              <a:t>④用类似的方法把</a:t>
            </a:r>
            <a:r>
              <a:rPr lang="en-US" altLang="zh-CN" sz="2400" b="1" dirty="0">
                <a:latin typeface="Times New Roman" panose="02020603050405020304" pitchFamily="18" charset="0"/>
              </a:rPr>
              <a:t>U1</a:t>
            </a:r>
            <a:r>
              <a:rPr lang="zh-CN" altLang="en-US" sz="2400" b="1" dirty="0">
                <a:latin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</a:rPr>
              <a:t>U2</a:t>
            </a:r>
            <a:r>
              <a:rPr lang="zh-CN" altLang="en-US" sz="2400" b="1" dirty="0">
                <a:latin typeface="Times New Roman" panose="02020603050405020304" pitchFamily="18" charset="0"/>
              </a:rPr>
              <a:t>的右部替换左部为</a:t>
            </a:r>
            <a:r>
              <a:rPr lang="en-US" altLang="zh-CN" sz="2400" b="1" dirty="0">
                <a:latin typeface="Times New Roman" panose="02020603050405020304" pitchFamily="18" charset="0"/>
              </a:rPr>
              <a:t>U3</a:t>
            </a:r>
            <a:r>
              <a:rPr lang="zh-CN" altLang="en-US" sz="2400" b="1" dirty="0">
                <a:latin typeface="Times New Roman" panose="02020603050405020304" pitchFamily="18" charset="0"/>
              </a:rPr>
              <a:t>，右部以</a:t>
            </a:r>
            <a:r>
              <a:rPr lang="en-US" altLang="zh-CN" sz="2400" b="1" dirty="0">
                <a:latin typeface="Times New Roman" panose="02020603050405020304" pitchFamily="18" charset="0"/>
              </a:rPr>
              <a:t>U1</a:t>
            </a:r>
            <a:r>
              <a:rPr lang="zh-CN" altLang="en-US" sz="2400" b="1" dirty="0">
                <a:latin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</a:rPr>
              <a:t>U2</a:t>
            </a:r>
            <a:r>
              <a:rPr lang="zh-CN" altLang="en-US" sz="2400" b="1" dirty="0">
                <a:latin typeface="Times New Roman" panose="02020603050405020304" pitchFamily="18" charset="0"/>
              </a:rPr>
              <a:t>开始的规则中，消除</a:t>
            </a:r>
            <a:r>
              <a:rPr lang="en-US" altLang="zh-CN" sz="2400" b="1" dirty="0">
                <a:latin typeface="Times New Roman" panose="02020603050405020304" pitchFamily="18" charset="0"/>
              </a:rPr>
              <a:t>U3</a:t>
            </a:r>
            <a:r>
              <a:rPr lang="zh-CN" altLang="en-US" sz="2400" b="1" dirty="0">
                <a:latin typeface="Times New Roman" panose="02020603050405020304" pitchFamily="18" charset="0"/>
              </a:rPr>
              <a:t>规则中的直接左递归。</a:t>
            </a:r>
          </a:p>
          <a:p>
            <a:pPr>
              <a:lnSpc>
                <a:spcPct val="90000"/>
              </a:lnSpc>
            </a:pPr>
            <a:r>
              <a:rPr lang="zh-CN" altLang="en-US" sz="2400" b="1" dirty="0">
                <a:latin typeface="Times New Roman" panose="02020603050405020304" pitchFamily="18" charset="0"/>
              </a:rPr>
              <a:t>⑤重复上一步，直到最后把左部为</a:t>
            </a:r>
            <a:r>
              <a:rPr lang="en-US" altLang="zh-CN" sz="2400" b="1" dirty="0">
                <a:latin typeface="Times New Roman" panose="02020603050405020304" pitchFamily="18" charset="0"/>
              </a:rPr>
              <a:t>U1</a:t>
            </a:r>
            <a:r>
              <a:rPr lang="zh-CN" altLang="en-US" sz="2400" b="1" dirty="0">
                <a:latin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</a:rPr>
              <a:t>U2</a:t>
            </a:r>
            <a:r>
              <a:rPr lang="zh-CN" altLang="en-US" sz="2400" b="1" dirty="0">
                <a:latin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</a:rPr>
              <a:t>…Un-1</a:t>
            </a:r>
            <a:r>
              <a:rPr lang="zh-CN" altLang="en-US" sz="2400" b="1" dirty="0">
                <a:latin typeface="Times New Roman" panose="02020603050405020304" pitchFamily="18" charset="0"/>
              </a:rPr>
              <a:t>的右部带入</a:t>
            </a:r>
            <a:r>
              <a:rPr lang="en-US" altLang="zh-CN" sz="2400" b="1" dirty="0">
                <a:latin typeface="Times New Roman" panose="02020603050405020304" pitchFamily="18" charset="0"/>
              </a:rPr>
              <a:t>Un</a:t>
            </a:r>
            <a:r>
              <a:rPr lang="zh-CN" altLang="en-US" sz="2400" b="1" dirty="0">
                <a:latin typeface="Times New Roman" panose="02020603050405020304" pitchFamily="18" charset="0"/>
              </a:rPr>
              <a:t>规则中，并消除</a:t>
            </a:r>
            <a:r>
              <a:rPr lang="en-US" altLang="zh-CN" sz="2400" b="1" dirty="0">
                <a:latin typeface="Times New Roman" panose="02020603050405020304" pitchFamily="18" charset="0"/>
              </a:rPr>
              <a:t>Un</a:t>
            </a:r>
            <a:r>
              <a:rPr lang="zh-CN" altLang="en-US" sz="2400" b="1" dirty="0">
                <a:latin typeface="Times New Roman" panose="02020603050405020304" pitchFamily="18" charset="0"/>
              </a:rPr>
              <a:t>中的直接左递归。</a:t>
            </a:r>
          </a:p>
          <a:p>
            <a:pPr>
              <a:lnSpc>
                <a:spcPct val="90000"/>
              </a:lnSpc>
            </a:pPr>
            <a:r>
              <a:rPr lang="zh-CN" altLang="en-US" sz="2400" b="1" dirty="0">
                <a:latin typeface="Times New Roman" panose="02020603050405020304" pitchFamily="18" charset="0"/>
              </a:rPr>
              <a:t>⑥消除多余规则</a:t>
            </a:r>
          </a:p>
        </p:txBody>
      </p:sp>
    </p:spTree>
    <p:extLst>
      <p:ext uri="{BB962C8B-B14F-4D97-AF65-F5344CB8AC3E}">
        <p14:creationId xmlns:p14="http://schemas.microsoft.com/office/powerpoint/2010/main" val="2238327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31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99101" y="241804"/>
            <a:ext cx="10659524" cy="5521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en-US" altLang="zh-CN" sz="2800" b="1" dirty="0">
                <a:latin typeface="Times New Roman" panose="02020603050405020304" pitchFamily="18" charset="0"/>
              </a:rPr>
              <a:t>① </a:t>
            </a:r>
            <a:r>
              <a:rPr lang="zh-CN" altLang="en-US" sz="2800" b="1" dirty="0">
                <a:latin typeface="Times New Roman" panose="02020603050405020304" pitchFamily="18" charset="0"/>
              </a:rPr>
              <a:t>将文法Ｇ的所有非终结符整理成某种顺序Ｕ</a:t>
            </a:r>
            <a:r>
              <a:rPr lang="zh-CN" altLang="en-US" sz="2800" b="1" baseline="-25000" dirty="0">
                <a:latin typeface="Times New Roman" panose="02020603050405020304" pitchFamily="18" charset="0"/>
              </a:rPr>
              <a:t>１</a:t>
            </a:r>
            <a:r>
              <a:rPr lang="zh-CN" altLang="en-US" sz="2800" b="1" dirty="0">
                <a:latin typeface="Times New Roman" panose="02020603050405020304" pitchFamily="18" charset="0"/>
              </a:rPr>
              <a:t>，Ｕ</a:t>
            </a:r>
            <a:r>
              <a:rPr lang="zh-CN" altLang="en-US" sz="2800" b="1" baseline="-25000" dirty="0">
                <a:latin typeface="Times New Roman" panose="02020603050405020304" pitchFamily="18" charset="0"/>
              </a:rPr>
              <a:t>２</a:t>
            </a:r>
            <a:r>
              <a:rPr lang="zh-CN" altLang="en-US" sz="2800" b="1" dirty="0">
                <a:latin typeface="Times New Roman" panose="02020603050405020304" pitchFamily="18" charset="0"/>
              </a:rPr>
              <a:t>，</a:t>
            </a:r>
            <a:r>
              <a:rPr lang="en-US" altLang="zh-CN" sz="2800" b="1" dirty="0">
                <a:latin typeface="Times New Roman" panose="02020603050405020304" pitchFamily="18" charset="0"/>
              </a:rPr>
              <a:t>…</a:t>
            </a:r>
            <a:r>
              <a:rPr lang="zh-CN" altLang="en-US" sz="2800" b="1" dirty="0">
                <a:latin typeface="Times New Roman" panose="02020603050405020304" pitchFamily="18" charset="0"/>
              </a:rPr>
              <a:t>Ｕ</a:t>
            </a:r>
            <a:r>
              <a:rPr lang="en-US" altLang="zh-CN" sz="2800" b="1" baseline="-25000" dirty="0">
                <a:latin typeface="Times New Roman" panose="02020603050405020304" pitchFamily="18" charset="0"/>
              </a:rPr>
              <a:t>n</a:t>
            </a:r>
            <a:r>
              <a:rPr lang="zh-CN" altLang="en-US" sz="2800" b="1" dirty="0">
                <a:latin typeface="Times New Roman" panose="02020603050405020304" pitchFamily="18" charset="0"/>
              </a:rPr>
              <a:t>，</a:t>
            </a:r>
            <a:r>
              <a:rPr lang="zh-CN" altLang="en-US" sz="2800" b="1" dirty="0" smtClean="0">
                <a:latin typeface="Times New Roman" panose="02020603050405020304" pitchFamily="18" charset="0"/>
              </a:rPr>
              <a:t>然后按</a:t>
            </a:r>
            <a:r>
              <a:rPr lang="zh-CN" altLang="en-US" sz="2800" b="1" dirty="0">
                <a:latin typeface="Times New Roman" panose="02020603050405020304" pitchFamily="18" charset="0"/>
              </a:rPr>
              <a:t>此顺序执行下一步；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② 执行循环语句：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   ＦＯＲ </a:t>
            </a:r>
            <a:r>
              <a:rPr lang="en-US" altLang="zh-CN" sz="2800" b="1" dirty="0">
                <a:latin typeface="Times New Roman" panose="02020603050405020304" pitchFamily="18" charset="0"/>
              </a:rPr>
              <a:t>i:</a:t>
            </a:r>
            <a:r>
              <a:rPr lang="zh-CN" altLang="en-US" sz="2800" b="1" dirty="0">
                <a:latin typeface="Times New Roman" panose="02020603050405020304" pitchFamily="18" charset="0"/>
              </a:rPr>
              <a:t>＝１ ＴＯ </a:t>
            </a:r>
            <a:r>
              <a:rPr lang="en-US" altLang="zh-CN" sz="2800" b="1" dirty="0">
                <a:latin typeface="Times New Roman" panose="02020603050405020304" pitchFamily="18" charset="0"/>
              </a:rPr>
              <a:t>n </a:t>
            </a:r>
            <a:r>
              <a:rPr lang="zh-CN" altLang="en-US" sz="2800" b="1" dirty="0">
                <a:latin typeface="Times New Roman" panose="02020603050405020304" pitchFamily="18" charset="0"/>
              </a:rPr>
              <a:t>ＤＯ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   ＢＥＧＩＮ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        ＦＯＲ </a:t>
            </a:r>
            <a:r>
              <a:rPr lang="en-US" altLang="zh-CN" sz="2800" b="1" dirty="0">
                <a:latin typeface="Times New Roman" panose="02020603050405020304" pitchFamily="18" charset="0"/>
              </a:rPr>
              <a:t>j∶</a:t>
            </a:r>
            <a:r>
              <a:rPr lang="zh-CN" altLang="en-US" sz="2800" b="1" dirty="0">
                <a:latin typeface="Times New Roman" panose="02020603050405020304" pitchFamily="18" charset="0"/>
              </a:rPr>
              <a:t>＝１ ＴＯ </a:t>
            </a:r>
            <a:r>
              <a:rPr lang="en-US" altLang="zh-CN" sz="2800" b="1" dirty="0">
                <a:latin typeface="Times New Roman" panose="02020603050405020304" pitchFamily="18" charset="0"/>
              </a:rPr>
              <a:t>i-1 </a:t>
            </a:r>
            <a:r>
              <a:rPr lang="zh-CN" altLang="en-US" sz="2800" b="1" dirty="0">
                <a:latin typeface="Times New Roman" panose="02020603050405020304" pitchFamily="18" charset="0"/>
              </a:rPr>
              <a:t>ＤＯ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        ＢＥＧＩＮ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        把形如 Ｕ</a:t>
            </a:r>
            <a:r>
              <a:rPr lang="en-US" altLang="zh-CN" sz="2800" b="1" baseline="-25000" dirty="0" err="1">
                <a:latin typeface="Times New Roman" panose="02020603050405020304" pitchFamily="18" charset="0"/>
              </a:rPr>
              <a:t>i</a:t>
            </a:r>
            <a:r>
              <a:rPr lang="en-US" altLang="zh-CN" sz="2800" b="1" dirty="0">
                <a:latin typeface="Times New Roman" panose="02020603050405020304" pitchFamily="18" charset="0"/>
              </a:rPr>
              <a:t>∷</a:t>
            </a:r>
            <a:r>
              <a:rPr lang="zh-CN" altLang="en-US" sz="2800" b="1" dirty="0">
                <a:latin typeface="Times New Roman" panose="02020603050405020304" pitchFamily="18" charset="0"/>
              </a:rPr>
              <a:t>＝Ｕ</a:t>
            </a:r>
            <a:r>
              <a:rPr lang="en-US" altLang="zh-CN" sz="2800" b="1" baseline="-25000" dirty="0" err="1">
                <a:latin typeface="Times New Roman" panose="02020603050405020304" pitchFamily="18" charset="0"/>
              </a:rPr>
              <a:t>j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y</a:t>
            </a:r>
            <a:r>
              <a:rPr lang="zh-CN" altLang="en-US" sz="2800" b="1" dirty="0">
                <a:latin typeface="Times New Roman" panose="02020603050405020304" pitchFamily="18" charset="0"/>
              </a:rPr>
              <a:t>的规则改写成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        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Ui</a:t>
            </a:r>
            <a:r>
              <a:rPr lang="en-US" altLang="zh-CN" sz="2800" b="1" dirty="0">
                <a:latin typeface="Times New Roman" panose="02020603050405020304" pitchFamily="18" charset="0"/>
              </a:rPr>
              <a:t>∷</a:t>
            </a:r>
            <a:r>
              <a:rPr lang="zh-CN" altLang="en-US" sz="2800" b="1" dirty="0">
                <a:latin typeface="Times New Roman" panose="02020603050405020304" pitchFamily="18" charset="0"/>
              </a:rPr>
              <a:t>＝</a:t>
            </a:r>
            <a:r>
              <a:rPr lang="en-US" altLang="zh-CN" sz="2800" b="1" dirty="0">
                <a:latin typeface="Times New Roman" panose="02020603050405020304" pitchFamily="18" charset="0"/>
              </a:rPr>
              <a:t>x</a:t>
            </a:r>
            <a:r>
              <a:rPr lang="zh-CN" altLang="en-US" sz="2800" b="1" baseline="-25000" dirty="0">
                <a:latin typeface="Times New Roman" panose="02020603050405020304" pitchFamily="18" charset="0"/>
              </a:rPr>
              <a:t>１</a:t>
            </a:r>
            <a:r>
              <a:rPr lang="en-US" altLang="zh-CN" sz="2800" b="1" dirty="0">
                <a:latin typeface="Times New Roman" panose="02020603050405020304" pitchFamily="18" charset="0"/>
              </a:rPr>
              <a:t>y</a:t>
            </a:r>
            <a:r>
              <a:rPr lang="zh-CN" altLang="en-US" sz="2800" b="1" dirty="0">
                <a:latin typeface="Times New Roman" panose="02020603050405020304" pitchFamily="18" charset="0"/>
              </a:rPr>
              <a:t>｜</a:t>
            </a:r>
            <a:r>
              <a:rPr lang="en-US" altLang="zh-CN" sz="2800" b="1" dirty="0">
                <a:latin typeface="Times New Roman" panose="02020603050405020304" pitchFamily="18" charset="0"/>
              </a:rPr>
              <a:t>x</a:t>
            </a:r>
            <a:r>
              <a:rPr lang="zh-CN" altLang="en-US" sz="2800" b="1" baseline="-25000" dirty="0">
                <a:latin typeface="Times New Roman" panose="02020603050405020304" pitchFamily="18" charset="0"/>
              </a:rPr>
              <a:t>２</a:t>
            </a:r>
            <a:r>
              <a:rPr lang="en-US" altLang="zh-CN" sz="2800" b="1" dirty="0">
                <a:latin typeface="Times New Roman" panose="02020603050405020304" pitchFamily="18" charset="0"/>
              </a:rPr>
              <a:t>y</a:t>
            </a:r>
            <a:r>
              <a:rPr lang="zh-CN" altLang="en-US" sz="2800" b="1" dirty="0">
                <a:latin typeface="Times New Roman" panose="02020603050405020304" pitchFamily="18" charset="0"/>
              </a:rPr>
              <a:t>｜</a:t>
            </a:r>
            <a:r>
              <a:rPr lang="en-US" altLang="zh-CN" sz="2800" b="1" dirty="0">
                <a:latin typeface="Times New Roman" panose="02020603050405020304" pitchFamily="18" charset="0"/>
              </a:rPr>
              <a:t>…</a:t>
            </a:r>
            <a:r>
              <a:rPr lang="zh-CN" altLang="en-US" sz="2800" b="1" dirty="0">
                <a:latin typeface="Times New Roman" panose="02020603050405020304" pitchFamily="18" charset="0"/>
              </a:rPr>
              <a:t>｜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x</a:t>
            </a:r>
            <a:r>
              <a:rPr lang="en-US" altLang="zh-CN" sz="2800" b="1" baseline="-25000" dirty="0" err="1">
                <a:latin typeface="Times New Roman" panose="02020603050405020304" pitchFamily="18" charset="0"/>
              </a:rPr>
              <a:t>k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y</a:t>
            </a:r>
            <a:r>
              <a:rPr lang="en-US" altLang="zh-CN" sz="2800" b="1" dirty="0">
                <a:latin typeface="Times New Roman" panose="02020603050405020304" pitchFamily="18" charset="0"/>
              </a:rPr>
              <a:t></a:t>
            </a:r>
          </a:p>
          <a:p>
            <a:pPr algn="just">
              <a:lnSpc>
                <a:spcPct val="90000"/>
              </a:lnSpc>
            </a:pPr>
            <a:r>
              <a:rPr lang="en-US" altLang="zh-CN" sz="2800" b="1" dirty="0">
                <a:latin typeface="Times New Roman" panose="02020603050405020304" pitchFamily="18" charset="0"/>
              </a:rPr>
              <a:t>        </a:t>
            </a:r>
            <a:r>
              <a:rPr lang="zh-CN" altLang="en-US" sz="2800" b="1" dirty="0">
                <a:latin typeface="Times New Roman" panose="02020603050405020304" pitchFamily="18" charset="0"/>
              </a:rPr>
              <a:t>其中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U</a:t>
            </a:r>
            <a:r>
              <a:rPr lang="en-US" altLang="zh-CN" sz="2800" b="1" baseline="-25000" dirty="0" err="1">
                <a:latin typeface="Times New Roman" panose="02020603050405020304" pitchFamily="18" charset="0"/>
              </a:rPr>
              <a:t>j</a:t>
            </a:r>
            <a:r>
              <a:rPr lang="en-US" altLang="zh-CN" sz="2800" b="1" dirty="0">
                <a:latin typeface="Times New Roman" panose="02020603050405020304" pitchFamily="18" charset="0"/>
              </a:rPr>
              <a:t>∷</a:t>
            </a:r>
            <a:r>
              <a:rPr lang="zh-CN" altLang="en-US" sz="2800" b="1" dirty="0">
                <a:latin typeface="Times New Roman" panose="02020603050405020304" pitchFamily="18" charset="0"/>
              </a:rPr>
              <a:t>＝</a:t>
            </a:r>
            <a:r>
              <a:rPr lang="en-US" altLang="zh-CN" sz="2800" b="1" dirty="0">
                <a:latin typeface="Times New Roman" panose="02020603050405020304" pitchFamily="18" charset="0"/>
              </a:rPr>
              <a:t>x</a:t>
            </a:r>
            <a:r>
              <a:rPr lang="zh-CN" altLang="en-US" sz="2800" b="1" baseline="-25000" dirty="0">
                <a:latin typeface="Times New Roman" panose="02020603050405020304" pitchFamily="18" charset="0"/>
              </a:rPr>
              <a:t>１</a:t>
            </a:r>
            <a:r>
              <a:rPr lang="zh-CN" altLang="en-US" sz="2800" b="1" dirty="0">
                <a:latin typeface="Times New Roman" panose="02020603050405020304" pitchFamily="18" charset="0"/>
              </a:rPr>
              <a:t>｜</a:t>
            </a:r>
            <a:r>
              <a:rPr lang="en-US" altLang="zh-CN" sz="2800" b="1" dirty="0">
                <a:latin typeface="Times New Roman" panose="02020603050405020304" pitchFamily="18" charset="0"/>
              </a:rPr>
              <a:t>x</a:t>
            </a:r>
            <a:r>
              <a:rPr lang="zh-CN" altLang="en-US" sz="2800" b="1" baseline="-25000" dirty="0">
                <a:latin typeface="Times New Roman" panose="02020603050405020304" pitchFamily="18" charset="0"/>
              </a:rPr>
              <a:t>２</a:t>
            </a:r>
            <a:r>
              <a:rPr lang="zh-CN" altLang="en-US" sz="2800" b="1" dirty="0">
                <a:latin typeface="Times New Roman" panose="02020603050405020304" pitchFamily="18" charset="0"/>
              </a:rPr>
              <a:t>｜</a:t>
            </a:r>
            <a:r>
              <a:rPr lang="en-US" altLang="zh-CN" sz="2800" b="1" dirty="0">
                <a:latin typeface="Times New Roman" panose="02020603050405020304" pitchFamily="18" charset="0"/>
              </a:rPr>
              <a:t>…</a:t>
            </a:r>
            <a:r>
              <a:rPr lang="zh-CN" altLang="en-US" sz="2800" b="1" dirty="0">
                <a:latin typeface="Times New Roman" panose="02020603050405020304" pitchFamily="18" charset="0"/>
              </a:rPr>
              <a:t>｜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x</a:t>
            </a:r>
            <a:r>
              <a:rPr lang="en-US" altLang="zh-CN" sz="2800" b="1" baseline="-25000" dirty="0" err="1">
                <a:latin typeface="Times New Roman" panose="02020603050405020304" pitchFamily="18" charset="0"/>
              </a:rPr>
              <a:t>k</a:t>
            </a:r>
            <a:r>
              <a:rPr lang="en-US" altLang="zh-CN" sz="2800" b="1" dirty="0">
                <a:latin typeface="Times New Roman" panose="02020603050405020304" pitchFamily="18" charset="0"/>
              </a:rPr>
              <a:t> </a:t>
            </a:r>
            <a:r>
              <a:rPr lang="zh-CN" altLang="en-US" sz="2800" b="1" dirty="0">
                <a:latin typeface="Times New Roman" panose="02020603050405020304" pitchFamily="18" charset="0"/>
              </a:rPr>
              <a:t>是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U</a:t>
            </a:r>
            <a:r>
              <a:rPr lang="en-US" altLang="zh-CN" sz="2800" b="1" baseline="-25000" dirty="0" err="1">
                <a:latin typeface="Times New Roman" panose="02020603050405020304" pitchFamily="18" charset="0"/>
              </a:rPr>
              <a:t>j</a:t>
            </a:r>
            <a:r>
              <a:rPr lang="zh-CN" altLang="en-US" sz="2800" b="1" dirty="0">
                <a:latin typeface="Times New Roman" panose="02020603050405020304" pitchFamily="18" charset="0"/>
              </a:rPr>
              <a:t>的所有规则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        ＥＮＤ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   消除关于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U</a:t>
            </a:r>
            <a:r>
              <a:rPr lang="en-US" altLang="zh-CN" sz="2800" b="1" baseline="-25000" dirty="0" err="1">
                <a:latin typeface="Times New Roman" panose="02020603050405020304" pitchFamily="18" charset="0"/>
              </a:rPr>
              <a:t>i</a:t>
            </a:r>
            <a:r>
              <a:rPr lang="zh-CN" altLang="en-US" sz="2800" b="1" dirty="0">
                <a:latin typeface="Times New Roman" panose="02020603050405020304" pitchFamily="18" charset="0"/>
              </a:rPr>
              <a:t>规则中直接左递归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   ＥＮＤ</a:t>
            </a:r>
          </a:p>
          <a:p>
            <a:pPr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③ 去掉多余规则（如果有的话） 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241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32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47875" y="672861"/>
            <a:ext cx="8801100" cy="2806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例如，有文法Ｇ［Ｓ］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Ｓ∷＝Ｑ</a:t>
            </a:r>
            <a:r>
              <a:rPr lang="en-US" altLang="zh-CN" sz="2800" b="1" dirty="0">
                <a:latin typeface="Times New Roman" panose="02020603050405020304" pitchFamily="18" charset="0"/>
              </a:rPr>
              <a:t>c</a:t>
            </a:r>
            <a:r>
              <a:rPr lang="zh-CN" altLang="en-US" sz="2800" b="1" dirty="0">
                <a:latin typeface="Times New Roman" panose="02020603050405020304" pitchFamily="18" charset="0"/>
              </a:rPr>
              <a:t>｜</a:t>
            </a:r>
            <a:r>
              <a:rPr lang="en-US" altLang="zh-CN" sz="2800" b="1" dirty="0">
                <a:latin typeface="Times New Roman" panose="02020603050405020304" pitchFamily="18" charset="0"/>
              </a:rPr>
              <a:t>c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Ｑ∷＝Ｒ</a:t>
            </a:r>
            <a:r>
              <a:rPr lang="en-US" altLang="zh-CN" sz="2800" b="1" dirty="0">
                <a:latin typeface="Times New Roman" panose="02020603050405020304" pitchFamily="18" charset="0"/>
              </a:rPr>
              <a:t>b</a:t>
            </a:r>
            <a:r>
              <a:rPr lang="zh-CN" altLang="en-US" sz="2800" b="1" dirty="0">
                <a:latin typeface="Times New Roman" panose="02020603050405020304" pitchFamily="18" charset="0"/>
              </a:rPr>
              <a:t>｜</a:t>
            </a:r>
            <a:r>
              <a:rPr lang="en-US" altLang="zh-CN" sz="2800" b="1" dirty="0">
                <a:latin typeface="Times New Roman" panose="02020603050405020304" pitchFamily="18" charset="0"/>
              </a:rPr>
              <a:t>b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Ｒ∷＝Ｓ</a:t>
            </a:r>
            <a:r>
              <a:rPr lang="en-US" altLang="zh-CN" sz="2800" b="1" dirty="0">
                <a:latin typeface="Times New Roman" panose="02020603050405020304" pitchFamily="18" charset="0"/>
              </a:rPr>
              <a:t>a</a:t>
            </a:r>
            <a:r>
              <a:rPr lang="zh-CN" altLang="en-US" sz="2800" b="1" dirty="0">
                <a:latin typeface="Times New Roman" panose="02020603050405020304" pitchFamily="18" charset="0"/>
              </a:rPr>
              <a:t>｜</a:t>
            </a:r>
            <a:r>
              <a:rPr lang="en-US" altLang="zh-CN" sz="2800" b="1" dirty="0">
                <a:latin typeface="Times New Roman" panose="02020603050405020304" pitchFamily="18" charset="0"/>
              </a:rPr>
              <a:t>a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该文法无直接左递归，但有间接左递归，例如有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Ｓ</a:t>
            </a:r>
            <a:r>
              <a:rPr lang="zh-CN" altLang="en-US" sz="2800" b="1" dirty="0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zh-CN" altLang="en-US" sz="2800" b="1" dirty="0">
                <a:latin typeface="Times New Roman" panose="02020603050405020304" pitchFamily="18" charset="0"/>
              </a:rPr>
              <a:t> Ｑ</a:t>
            </a:r>
            <a:r>
              <a:rPr lang="en-US" altLang="zh-CN" sz="2800" b="1" dirty="0">
                <a:latin typeface="Times New Roman" panose="02020603050405020304" pitchFamily="18" charset="0"/>
              </a:rPr>
              <a:t>c </a:t>
            </a:r>
            <a:r>
              <a:rPr lang="en-US" altLang="zh-CN" sz="2800" b="1" dirty="0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800" b="1" dirty="0">
                <a:latin typeface="Times New Roman" panose="02020603050405020304" pitchFamily="18" charset="0"/>
              </a:rPr>
              <a:t> </a:t>
            </a:r>
            <a:r>
              <a:rPr lang="zh-CN" altLang="en-US" sz="2800" b="1" dirty="0">
                <a:latin typeface="Times New Roman" panose="02020603050405020304" pitchFamily="18" charset="0"/>
              </a:rPr>
              <a:t>Ｒ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bc</a:t>
            </a:r>
            <a:r>
              <a:rPr lang="en-US" altLang="zh-CN" sz="2800" b="1" dirty="0">
                <a:latin typeface="Times New Roman" panose="02020603050405020304" pitchFamily="18" charset="0"/>
              </a:rPr>
              <a:t> </a:t>
            </a:r>
            <a:r>
              <a:rPr lang="en-US" altLang="zh-CN" sz="2800" b="1" dirty="0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800" b="1" dirty="0">
                <a:latin typeface="Times New Roman" panose="02020603050405020304" pitchFamily="18" charset="0"/>
              </a:rPr>
              <a:t> </a:t>
            </a:r>
            <a:r>
              <a:rPr lang="zh-CN" altLang="en-US" sz="2800" b="1" dirty="0">
                <a:latin typeface="Times New Roman" panose="02020603050405020304" pitchFamily="18" charset="0"/>
              </a:rPr>
              <a:t>Ｓ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abc</a:t>
            </a:r>
            <a:r>
              <a:rPr lang="en-US" altLang="zh-CN" sz="2800" b="1" dirty="0">
                <a:latin typeface="Times New Roman" panose="02020603050405020304" pitchFamily="18" charset="0"/>
              </a:rPr>
              <a:t></a:t>
            </a:r>
          </a:p>
          <a:p>
            <a:pPr algn="just">
              <a:lnSpc>
                <a:spcPct val="90000"/>
              </a:lnSpc>
            </a:pPr>
            <a:r>
              <a:rPr lang="zh-CN" altLang="en-US" sz="2800" b="1" dirty="0">
                <a:latin typeface="Times New Roman" panose="02020603050405020304" pitchFamily="18" charset="0"/>
              </a:rPr>
              <a:t>即  Ｓ</a:t>
            </a:r>
            <a:r>
              <a:rPr lang="zh-CN" altLang="en-US" sz="2800" b="1" dirty="0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zh-CN" altLang="en-US" sz="2800" b="1" dirty="0">
                <a:latin typeface="Times New Roman" panose="02020603050405020304" pitchFamily="18" charset="0"/>
              </a:rPr>
              <a:t>＋Ｓ</a:t>
            </a:r>
            <a:r>
              <a:rPr lang="en-US" altLang="zh-CN" sz="2800" b="1" dirty="0" err="1">
                <a:latin typeface="Times New Roman" panose="02020603050405020304" pitchFamily="18" charset="0"/>
              </a:rPr>
              <a:t>abc</a:t>
            </a:r>
            <a:r>
              <a:rPr lang="en-US" altLang="zh-CN" sz="2800" b="1" dirty="0">
                <a:latin typeface="Times New Roman" panose="02020603050405020304" pitchFamily="18" charset="0"/>
              </a:rPr>
              <a:t></a:t>
            </a:r>
          </a:p>
        </p:txBody>
      </p:sp>
      <p:sp>
        <p:nvSpPr>
          <p:cNvPr id="4" name="矩形 3"/>
          <p:cNvSpPr/>
          <p:nvPr/>
        </p:nvSpPr>
        <p:spPr>
          <a:xfrm>
            <a:off x="1846804" y="299838"/>
            <a:ext cx="2973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用改写法消除文法的左递归</a:t>
            </a:r>
          </a:p>
        </p:txBody>
      </p:sp>
    </p:spTree>
    <p:extLst>
      <p:ext uri="{BB962C8B-B14F-4D97-AF65-F5344CB8AC3E}">
        <p14:creationId xmlns:p14="http://schemas.microsoft.com/office/powerpoint/2010/main" val="285525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5" name="Rectangle 3"/>
          <p:cNvSpPr>
            <a:spLocks noChangeArrowheads="1"/>
          </p:cNvSpPr>
          <p:nvPr/>
        </p:nvSpPr>
        <p:spPr bwMode="auto">
          <a:xfrm>
            <a:off x="1806575" y="839788"/>
            <a:ext cx="3856038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三、如何消除左递归</a:t>
            </a:r>
          </a:p>
        </p:txBody>
      </p:sp>
      <p:sp>
        <p:nvSpPr>
          <p:cNvPr id="294916" name="Text Box 4"/>
          <p:cNvSpPr txBox="1">
            <a:spLocks noChangeArrowheads="1"/>
          </p:cNvSpPr>
          <p:nvPr/>
        </p:nvSpPr>
        <p:spPr bwMode="auto">
          <a:xfrm>
            <a:off x="1828800" y="1752600"/>
            <a:ext cx="88392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、用扩充的</a:t>
            </a:r>
            <a:r>
              <a:rPr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BNF</a:t>
            </a:r>
            <a:r>
              <a:rPr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方法消除左递归</a:t>
            </a:r>
          </a:p>
        </p:txBody>
      </p:sp>
      <p:sp>
        <p:nvSpPr>
          <p:cNvPr id="294919" name="Rectangle 7"/>
          <p:cNvSpPr>
            <a:spLocks noChangeArrowheads="1"/>
          </p:cNvSpPr>
          <p:nvPr/>
        </p:nvSpPr>
        <p:spPr bwMode="auto">
          <a:xfrm>
            <a:off x="2278064" y="3138488"/>
            <a:ext cx="5020926" cy="449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用扩充的</a:t>
            </a:r>
            <a:r>
              <a:rPr lang="en-US" altLang="zh-CN" sz="2000" b="1" dirty="0">
                <a:latin typeface="Times New Roman" panose="02020603050405020304" pitchFamily="18" charset="0"/>
              </a:rPr>
              <a:t>BNF</a:t>
            </a:r>
            <a:r>
              <a:rPr lang="zh-CN" altLang="en-US" sz="2000" b="1" dirty="0">
                <a:latin typeface="Times New Roman" panose="02020603050405020304" pitchFamily="18" charset="0"/>
              </a:rPr>
              <a:t>方法消除下列文法的左递归</a:t>
            </a:r>
            <a:r>
              <a:rPr lang="en-US" altLang="zh-CN" sz="2000" b="1" dirty="0">
                <a:latin typeface="Times New Roman" panose="02020603050405020304" pitchFamily="18" charset="0"/>
              </a:rPr>
              <a:t>   </a:t>
            </a:r>
          </a:p>
        </p:txBody>
      </p:sp>
      <p:sp>
        <p:nvSpPr>
          <p:cNvPr id="294920" name="Text Box 8"/>
          <p:cNvSpPr txBox="1">
            <a:spLocks noChangeArrowheads="1"/>
          </p:cNvSpPr>
          <p:nvPr/>
        </p:nvSpPr>
        <p:spPr bwMode="auto">
          <a:xfrm>
            <a:off x="2273300" y="2209801"/>
            <a:ext cx="8026400" cy="85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>
                <a:latin typeface="Times New Roman" panose="02020603050405020304" pitchFamily="18" charset="0"/>
              </a:rPr>
              <a:t>在文法规则的右部中，引入“大括号”</a:t>
            </a:r>
          </a:p>
          <a:p>
            <a:pPr>
              <a:lnSpc>
                <a:spcPct val="125000"/>
              </a:lnSpc>
            </a:pPr>
            <a:r>
              <a:rPr lang="zh-CN" altLang="en-US" sz="2000" b="1">
                <a:latin typeface="Times New Roman" panose="02020603050405020304" pitchFamily="18" charset="0"/>
              </a:rPr>
              <a:t>例如，</a:t>
            </a:r>
            <a:r>
              <a:rPr lang="en-US" altLang="zh-CN" sz="2000" b="1">
                <a:latin typeface="Times New Roman" panose="02020603050405020304" pitchFamily="18" charset="0"/>
              </a:rPr>
              <a:t>{t}——</a:t>
            </a:r>
            <a:r>
              <a:rPr lang="zh-CN" altLang="en-US" sz="2000" b="1">
                <a:latin typeface="Times New Roman" panose="02020603050405020304" pitchFamily="18" charset="0"/>
              </a:rPr>
              <a:t>代表</a:t>
            </a:r>
            <a:r>
              <a:rPr lang="en-US" altLang="zh-CN" sz="2000" b="1">
                <a:latin typeface="Times New Roman" panose="02020603050405020304" pitchFamily="18" charset="0"/>
              </a:rPr>
              <a:t>t</a:t>
            </a:r>
            <a:r>
              <a:rPr lang="zh-CN" altLang="en-US" sz="2000" b="1">
                <a:latin typeface="Times New Roman" panose="02020603050405020304" pitchFamily="18" charset="0"/>
              </a:rPr>
              <a:t>这个符号串可以出现任意次（包括</a:t>
            </a:r>
            <a:r>
              <a:rPr lang="en-US" altLang="zh-CN" sz="2000" b="1">
                <a:latin typeface="Times New Roman" panose="02020603050405020304" pitchFamily="18" charset="0"/>
              </a:rPr>
              <a:t>0</a:t>
            </a:r>
            <a:r>
              <a:rPr lang="zh-CN" altLang="en-US" sz="2000" b="1">
                <a:latin typeface="Times New Roman" panose="02020603050405020304" pitchFamily="18" charset="0"/>
              </a:rPr>
              <a:t>次）</a:t>
            </a:r>
          </a:p>
        </p:txBody>
      </p:sp>
      <p:sp>
        <p:nvSpPr>
          <p:cNvPr id="294922" name="Rectangle 10"/>
          <p:cNvSpPr>
            <a:spLocks noChangeArrowheads="1"/>
          </p:cNvSpPr>
          <p:nvPr/>
        </p:nvSpPr>
        <p:spPr bwMode="auto">
          <a:xfrm>
            <a:off x="2443164" y="4090988"/>
            <a:ext cx="4511556" cy="449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E::=T{+T} </a:t>
            </a:r>
            <a:r>
              <a:rPr lang="zh-CN" altLang="en-US" sz="20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    </a:t>
            </a:r>
            <a:r>
              <a:rPr lang="en-US" altLang="zh-CN" sz="20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T::=F{*F}      F::=(E)</a:t>
            </a:r>
            <a:r>
              <a:rPr lang="zh-CN" altLang="en-US" sz="2000" b="1" dirty="0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｜</a:t>
            </a:r>
            <a:r>
              <a:rPr lang="en-US" altLang="zh-CN" sz="2000" b="1" dirty="0" err="1">
                <a:solidFill>
                  <a:srgbClr val="011893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011893"/>
                </a:solidFill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294923" name="Rectangle 11"/>
          <p:cNvSpPr>
            <a:spLocks noChangeArrowheads="1"/>
          </p:cNvSpPr>
          <p:nvPr/>
        </p:nvSpPr>
        <p:spPr bwMode="auto">
          <a:xfrm>
            <a:off x="2470151" y="4862514"/>
            <a:ext cx="31797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zh-CN" sz="2000" b="1">
                <a:latin typeface="Times New Roman" panose="02020603050405020304" pitchFamily="18" charset="0"/>
              </a:rPr>
              <a:t>A::=aB | Bb     	 B::=Ac | d</a:t>
            </a:r>
          </a:p>
        </p:txBody>
      </p:sp>
      <p:sp>
        <p:nvSpPr>
          <p:cNvPr id="294924" name="Rectangle 12"/>
          <p:cNvSpPr>
            <a:spLocks noChangeArrowheads="1"/>
          </p:cNvSpPr>
          <p:nvPr/>
        </p:nvSpPr>
        <p:spPr bwMode="auto">
          <a:xfrm>
            <a:off x="2476501" y="5256214"/>
            <a:ext cx="36750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</a:rPr>
              <a:t>A::=aB | Bb</a:t>
            </a:r>
            <a:r>
              <a:rPr lang="en-US" altLang="zh-CN" sz="2000" dirty="0">
                <a:latin typeface="Times New Roman" panose="02020603050405020304" pitchFamily="18" charset="0"/>
              </a:rPr>
              <a:t>          </a:t>
            </a:r>
            <a:r>
              <a:rPr lang="en-US" altLang="zh-CN" sz="2000" b="1" dirty="0">
                <a:latin typeface="Times New Roman" panose="02020603050405020304" pitchFamily="18" charset="0"/>
              </a:rPr>
              <a:t>B::=Bbc|aBc|d</a:t>
            </a:r>
            <a:endParaRPr lang="zh-CN" altLang="en-US" sz="2000" b="1" dirty="0">
              <a:latin typeface="Times New Roman" panose="02020603050405020304" pitchFamily="18" charset="0"/>
            </a:endParaRPr>
          </a:p>
        </p:txBody>
      </p:sp>
      <p:sp>
        <p:nvSpPr>
          <p:cNvPr id="294925" name="Rectangle 13"/>
          <p:cNvSpPr>
            <a:spLocks noChangeArrowheads="1"/>
          </p:cNvSpPr>
          <p:nvPr/>
        </p:nvSpPr>
        <p:spPr bwMode="auto">
          <a:xfrm>
            <a:off x="2489200" y="5684839"/>
            <a:ext cx="55689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A::=aB | Bb</a:t>
            </a:r>
            <a:r>
              <a:rPr lang="en-US" altLang="zh-CN" sz="2000" dirty="0">
                <a:solidFill>
                  <a:srgbClr val="011893"/>
                </a:solidFill>
                <a:latin typeface="Times New Roman" panose="02020603050405020304" pitchFamily="18" charset="0"/>
              </a:rPr>
              <a:t>          </a:t>
            </a:r>
            <a:r>
              <a:rPr lang="en-US" altLang="zh-CN" sz="20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B::=(aBc|d){bc}</a:t>
            </a:r>
            <a:endParaRPr lang="zh-CN" altLang="en-US" sz="2000" b="1" dirty="0">
              <a:solidFill>
                <a:srgbClr val="011893"/>
              </a:solidFill>
              <a:latin typeface="Times New Roman" panose="02020603050405020304" pitchFamily="18" charset="0"/>
            </a:endParaRPr>
          </a:p>
        </p:txBody>
      </p:sp>
      <p:sp>
        <p:nvSpPr>
          <p:cNvPr id="294926" name="Rectangle 14"/>
          <p:cNvSpPr>
            <a:spLocks noChangeArrowheads="1"/>
          </p:cNvSpPr>
          <p:nvPr/>
        </p:nvSpPr>
        <p:spPr bwMode="auto">
          <a:xfrm>
            <a:off x="2336800" y="3708400"/>
            <a:ext cx="5105400" cy="939800"/>
          </a:xfrm>
          <a:prstGeom prst="rect">
            <a:avLst/>
          </a:prstGeom>
          <a:noFill/>
          <a:ln w="25400">
            <a:solidFill>
              <a:srgbClr val="01189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94927" name="Rectangle 15"/>
          <p:cNvSpPr>
            <a:spLocks noChangeArrowheads="1"/>
          </p:cNvSpPr>
          <p:nvPr/>
        </p:nvSpPr>
        <p:spPr bwMode="auto">
          <a:xfrm>
            <a:off x="2465389" y="3697288"/>
            <a:ext cx="4943475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E::=E+T</a:t>
            </a:r>
            <a:r>
              <a:rPr lang="zh-CN" altLang="en-US" sz="2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｜</a:t>
            </a:r>
            <a:r>
              <a:rPr lang="en-US" altLang="zh-CN" sz="2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T </a:t>
            </a:r>
            <a:r>
              <a:rPr lang="zh-CN" altLang="en-US" sz="2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    </a:t>
            </a:r>
            <a:r>
              <a:rPr lang="en-US" altLang="zh-CN" sz="2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T::=T*F</a:t>
            </a:r>
            <a:r>
              <a:rPr lang="zh-CN" altLang="en-US" sz="2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｜</a:t>
            </a:r>
            <a:r>
              <a:rPr lang="en-US" altLang="zh-CN" sz="2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F      F::=(E)</a:t>
            </a:r>
            <a:r>
              <a:rPr lang="zh-CN" altLang="en-US" sz="20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｜</a:t>
            </a:r>
            <a:r>
              <a:rPr lang="en-US" altLang="zh-CN" sz="2000" b="1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dirty="0"/>
              <a:t> </a:t>
            </a:r>
          </a:p>
        </p:txBody>
      </p:sp>
      <p:sp>
        <p:nvSpPr>
          <p:cNvPr id="294928" name="Rectangle 16"/>
          <p:cNvSpPr>
            <a:spLocks noChangeArrowheads="1"/>
          </p:cNvSpPr>
          <p:nvPr/>
        </p:nvSpPr>
        <p:spPr bwMode="auto">
          <a:xfrm>
            <a:off x="2336800" y="4838700"/>
            <a:ext cx="5105400" cy="1295400"/>
          </a:xfrm>
          <a:prstGeom prst="rect">
            <a:avLst/>
          </a:prstGeom>
          <a:noFill/>
          <a:ln w="25400">
            <a:solidFill>
              <a:srgbClr val="01189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1193301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253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94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4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94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94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94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94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94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94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94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4919" grpId="0"/>
      <p:bldP spid="294920" grpId="0"/>
      <p:bldP spid="294922" grpId="0"/>
      <p:bldP spid="294923" grpId="0"/>
      <p:bldP spid="294924" grpId="0"/>
      <p:bldP spid="294925" grpId="0"/>
      <p:bldP spid="2949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8" name="Group 8"/>
          <p:cNvGrpSpPr>
            <a:grpSpLocks/>
          </p:cNvGrpSpPr>
          <p:nvPr/>
        </p:nvGrpSpPr>
        <p:grpSpPr bwMode="auto">
          <a:xfrm>
            <a:off x="4835526" y="3024188"/>
            <a:ext cx="1349375" cy="2444749"/>
            <a:chOff x="1916" y="2245"/>
            <a:chExt cx="850" cy="1540"/>
          </a:xfrm>
        </p:grpSpPr>
        <p:sp>
          <p:nvSpPr>
            <p:cNvPr id="4109" name="Rectangle 7"/>
            <p:cNvSpPr>
              <a:spLocks noChangeArrowheads="1"/>
            </p:cNvSpPr>
            <p:nvPr/>
          </p:nvSpPr>
          <p:spPr bwMode="auto">
            <a:xfrm>
              <a:off x="1916" y="2245"/>
              <a:ext cx="850" cy="1531"/>
            </a:xfrm>
            <a:prstGeom prst="rect">
              <a:avLst/>
            </a:prstGeom>
            <a:solidFill>
              <a:srgbClr val="FF9933"/>
            </a:solidFill>
            <a:ln w="9525">
              <a:solidFill>
                <a:schemeClr val="bg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110" name="Text Box 6"/>
            <p:cNvSpPr txBox="1">
              <a:spLocks noChangeArrowheads="1"/>
            </p:cNvSpPr>
            <p:nvPr/>
          </p:nvSpPr>
          <p:spPr bwMode="auto">
            <a:xfrm>
              <a:off x="2112" y="2273"/>
              <a:ext cx="465" cy="15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eaVert"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9pPr>
            </a:lstStyle>
            <a:p>
              <a:pPr eaLnBrk="1" hangingPunct="1"/>
              <a:r>
                <a:rPr kumimoji="1" lang="zh-CN" altLang="en-US" sz="3600">
                  <a:solidFill>
                    <a:schemeClr val="bg1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语法分析器</a:t>
              </a:r>
            </a:p>
          </p:txBody>
        </p:sp>
      </p:grpSp>
      <p:grpSp>
        <p:nvGrpSpPr>
          <p:cNvPr id="5140" name="Group 20"/>
          <p:cNvGrpSpPr>
            <a:grpSpLocks/>
          </p:cNvGrpSpPr>
          <p:nvPr/>
        </p:nvGrpSpPr>
        <p:grpSpPr bwMode="auto">
          <a:xfrm>
            <a:off x="1504950" y="3800476"/>
            <a:ext cx="3259138" cy="1066800"/>
            <a:chOff x="-12" y="2394"/>
            <a:chExt cx="2053" cy="672"/>
          </a:xfrm>
        </p:grpSpPr>
        <p:sp>
          <p:nvSpPr>
            <p:cNvPr id="4107" name="Rectangle 9"/>
            <p:cNvSpPr>
              <a:spLocks noChangeArrowheads="1"/>
            </p:cNvSpPr>
            <p:nvPr/>
          </p:nvSpPr>
          <p:spPr bwMode="auto">
            <a:xfrm>
              <a:off x="-12" y="2394"/>
              <a:ext cx="1645" cy="6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zh-CN" altLang="en-US" sz="3200" dirty="0">
                  <a:solidFill>
                    <a:srgbClr val="011893"/>
                  </a:solidFill>
                </a:rPr>
                <a:t>词法分析后的单词串</a:t>
              </a:r>
            </a:p>
          </p:txBody>
        </p:sp>
        <p:sp>
          <p:nvSpPr>
            <p:cNvPr id="4108" name="Line 10"/>
            <p:cNvSpPr>
              <a:spLocks noChangeShapeType="1"/>
            </p:cNvSpPr>
            <p:nvPr/>
          </p:nvSpPr>
          <p:spPr bwMode="auto">
            <a:xfrm>
              <a:off x="1633" y="2636"/>
              <a:ext cx="408" cy="6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>
                <a:solidFill>
                  <a:srgbClr val="011893"/>
                </a:solidFill>
              </a:endParaRPr>
            </a:p>
          </p:txBody>
        </p:sp>
      </p:grpSp>
      <p:grpSp>
        <p:nvGrpSpPr>
          <p:cNvPr id="5134" name="Group 14"/>
          <p:cNvGrpSpPr>
            <a:grpSpLocks/>
          </p:cNvGrpSpPr>
          <p:nvPr/>
        </p:nvGrpSpPr>
        <p:grpSpPr bwMode="auto">
          <a:xfrm>
            <a:off x="6496051" y="3889455"/>
            <a:ext cx="3097212" cy="1066800"/>
            <a:chOff x="3078" y="2358"/>
            <a:chExt cx="1951" cy="672"/>
          </a:xfrm>
        </p:grpSpPr>
        <p:sp>
          <p:nvSpPr>
            <p:cNvPr id="4105" name="Rectangle 12"/>
            <p:cNvSpPr>
              <a:spLocks noChangeArrowheads="1"/>
            </p:cNvSpPr>
            <p:nvPr/>
          </p:nvSpPr>
          <p:spPr bwMode="auto">
            <a:xfrm>
              <a:off x="3589" y="2358"/>
              <a:ext cx="1440" cy="6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华文中宋" panose="0201060004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kumimoji="1" lang="zh-CN" altLang="en-US" sz="3200" dirty="0">
                  <a:solidFill>
                    <a:srgbClr val="011893"/>
                  </a:solidFill>
                </a:rPr>
                <a:t>语法成分构成的语法树</a:t>
              </a:r>
            </a:p>
          </p:txBody>
        </p:sp>
        <p:sp>
          <p:nvSpPr>
            <p:cNvPr id="4106" name="Line 13"/>
            <p:cNvSpPr>
              <a:spLocks noChangeShapeType="1"/>
            </p:cNvSpPr>
            <p:nvPr/>
          </p:nvSpPr>
          <p:spPr bwMode="auto">
            <a:xfrm>
              <a:off x="3078" y="2642"/>
              <a:ext cx="510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5135" name="Rectangle 15"/>
          <p:cNvSpPr>
            <a:spLocks noChangeArrowheads="1"/>
          </p:cNvSpPr>
          <p:nvPr/>
        </p:nvSpPr>
        <p:spPr bwMode="auto">
          <a:xfrm>
            <a:off x="8661400" y="4992689"/>
            <a:ext cx="18097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/>
            <a:r>
              <a:rPr kumimoji="1" lang="zh-CN" altLang="en-US" sz="3200">
                <a:solidFill>
                  <a:schemeClr val="bg1"/>
                </a:solidFill>
              </a:rPr>
              <a:t>或错误表</a:t>
            </a:r>
          </a:p>
        </p:txBody>
      </p:sp>
      <p:sp>
        <p:nvSpPr>
          <p:cNvPr id="4104" name="Line 19"/>
          <p:cNvSpPr>
            <a:spLocks noChangeShapeType="1"/>
          </p:cNvSpPr>
          <p:nvPr/>
        </p:nvSpPr>
        <p:spPr bwMode="auto">
          <a:xfrm>
            <a:off x="2568576" y="1557338"/>
            <a:ext cx="7019925" cy="0"/>
          </a:xfrm>
          <a:prstGeom prst="line">
            <a:avLst/>
          </a:prstGeom>
          <a:noFill/>
          <a:ln w="76200" cmpd="tri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" name="右箭头 2"/>
          <p:cNvSpPr/>
          <p:nvPr/>
        </p:nvSpPr>
        <p:spPr>
          <a:xfrm>
            <a:off x="3737610" y="4291013"/>
            <a:ext cx="973455" cy="48037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右箭头 3"/>
          <p:cNvSpPr/>
          <p:nvPr/>
        </p:nvSpPr>
        <p:spPr>
          <a:xfrm>
            <a:off x="6275388" y="4239419"/>
            <a:ext cx="902652" cy="53197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1279843" y="524670"/>
            <a:ext cx="8839200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sz="37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§4.1 </a:t>
            </a:r>
            <a:r>
              <a:rPr lang="zh-CN" altLang="en-US" sz="37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语法分析概念回顾</a:t>
            </a:r>
            <a:endParaRPr lang="en-US" altLang="zh-CN" sz="3000" b="1" dirty="0">
              <a:solidFill>
                <a:srgbClr val="011893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04950" y="5454650"/>
            <a:ext cx="163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3</a:t>
            </a:r>
            <a:r>
              <a:rPr lang="zh-CN" altLang="en-US" dirty="0" smtClean="0"/>
              <a:t>型文法</a:t>
            </a:r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7631113" y="5468937"/>
            <a:ext cx="163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型文法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359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2" dur="500"/>
                                        <p:tgtEl>
                                          <p:spTgt spid="5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7" dur="500"/>
                                        <p:tgtEl>
                                          <p:spTgt spid="5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5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50" name="Rectangle 2"/>
          <p:cNvSpPr>
            <a:spLocks noChangeArrowheads="1"/>
          </p:cNvSpPr>
          <p:nvPr/>
        </p:nvSpPr>
        <p:spPr bwMode="auto">
          <a:xfrm>
            <a:off x="4789488" y="1241425"/>
            <a:ext cx="29083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kumimoji="1" lang="zh-CN" altLang="en-US" sz="3200" b="1" dirty="0">
                <a:latin typeface="Times New Roman" panose="02020603050405020304" pitchFamily="18" charset="0"/>
              </a:rPr>
              <a:t>举例</a:t>
            </a:r>
            <a:r>
              <a:rPr kumimoji="1" lang="zh-CN" altLang="en-US" sz="3200" b="1" dirty="0">
                <a:solidFill>
                  <a:srgbClr val="FFFF00"/>
                </a:solidFill>
                <a:latin typeface="Times New Roman" panose="02020603050405020304" pitchFamily="18" charset="0"/>
              </a:rPr>
              <a:t>    </a:t>
            </a:r>
            <a:r>
              <a:rPr kumimoji="1" lang="en-US" altLang="zh-CN" sz="3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a=</a:t>
            </a:r>
            <a:r>
              <a:rPr kumimoji="1" lang="en-US" altLang="zh-CN" sz="3200" b="1" dirty="0" err="1">
                <a:solidFill>
                  <a:srgbClr val="011893"/>
                </a:solidFill>
                <a:latin typeface="Times New Roman" panose="02020603050405020304" pitchFamily="18" charset="0"/>
              </a:rPr>
              <a:t>b+c</a:t>
            </a:r>
            <a:r>
              <a:rPr kumimoji="1" lang="en-US" altLang="zh-CN" sz="3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*d</a:t>
            </a:r>
            <a:endParaRPr kumimoji="1" lang="zh-CN" altLang="en-US" sz="3200" b="1" dirty="0">
              <a:solidFill>
                <a:srgbClr val="011893"/>
              </a:solidFill>
              <a:latin typeface="Times New Roman" panose="02020603050405020304" pitchFamily="18" charset="0"/>
            </a:endParaRPr>
          </a:p>
        </p:txBody>
      </p:sp>
      <p:sp>
        <p:nvSpPr>
          <p:cNvPr id="283651" name="Rectangle 3"/>
          <p:cNvSpPr>
            <a:spLocks noChangeArrowheads="1"/>
          </p:cNvSpPr>
          <p:nvPr/>
        </p:nvSpPr>
        <p:spPr bwMode="auto">
          <a:xfrm>
            <a:off x="1611313" y="193676"/>
            <a:ext cx="8839200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sz="37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§4.1 </a:t>
            </a:r>
            <a:r>
              <a:rPr lang="zh-CN" altLang="en-US" sz="37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语法分析概念回顾</a:t>
            </a:r>
            <a:endParaRPr lang="en-US" altLang="zh-CN" sz="3000" b="1" dirty="0">
              <a:solidFill>
                <a:srgbClr val="011893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83685" name="Text Box 37"/>
          <p:cNvSpPr txBox="1">
            <a:spLocks noChangeArrowheads="1"/>
          </p:cNvSpPr>
          <p:nvPr/>
        </p:nvSpPr>
        <p:spPr bwMode="auto">
          <a:xfrm>
            <a:off x="2035176" y="1931989"/>
            <a:ext cx="8251825" cy="1298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  <a:buFontTx/>
              <a:buNone/>
            </a:pPr>
            <a:r>
              <a:rPr lang="zh-CN" altLang="en-US" sz="2400" b="1" dirty="0" smtClean="0">
                <a:latin typeface="Times New Roman" panose="02020603050405020304" pitchFamily="18" charset="0"/>
              </a:rPr>
              <a:t>语法分析</a:t>
            </a:r>
            <a:endParaRPr lang="zh-CN" altLang="en-US" sz="2400" b="1" dirty="0">
              <a:latin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buFontTx/>
              <a:buNone/>
            </a:pPr>
            <a:r>
              <a:rPr lang="zh-CN" altLang="en-US" sz="2400" b="1" dirty="0">
                <a:latin typeface="Times New Roman" panose="02020603050405020304" pitchFamily="18" charset="0"/>
              </a:rPr>
              <a:t>任务：将词法分析后所有单词组成句子，根据不同高级语言</a:t>
            </a:r>
          </a:p>
          <a:p>
            <a:pPr algn="just">
              <a:lnSpc>
                <a:spcPct val="115000"/>
              </a:lnSpc>
              <a:buFontTx/>
              <a:buNone/>
            </a:pPr>
            <a:r>
              <a:rPr lang="zh-CN" altLang="en-US" sz="2400" b="1" dirty="0">
                <a:latin typeface="Times New Roman" panose="02020603050405020304" pitchFamily="18" charset="0"/>
              </a:rPr>
              <a:t>            不同语法规则来分析这些句子乃至程序是否正确。</a:t>
            </a:r>
          </a:p>
        </p:txBody>
      </p:sp>
      <p:sp>
        <p:nvSpPr>
          <p:cNvPr id="283686" name="Text Box 38"/>
          <p:cNvSpPr txBox="1">
            <a:spLocks noChangeArrowheads="1"/>
          </p:cNvSpPr>
          <p:nvPr/>
        </p:nvSpPr>
        <p:spPr bwMode="auto">
          <a:xfrm>
            <a:off x="1754188" y="3835400"/>
            <a:ext cx="3105150" cy="2054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5791" tIns="47895" rIns="95791" bIns="47895">
            <a:spAutoFit/>
          </a:bodyPr>
          <a:lstStyle>
            <a:lvl1pPr defTabSz="9588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479425" defTabSz="9588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958850" defTabSz="9588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436688" defTabSz="9588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1916113" defTabSz="9588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373313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830513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287713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744913" defTabSz="9588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kumimoji="1"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      具体的说，语法分析是在单词流的基础上建立一个层次结构</a:t>
            </a:r>
          </a:p>
          <a:p>
            <a:pPr eaLnBrk="1" fontAlgn="b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kumimoji="1" lang="en-US" altLang="zh-CN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——</a:t>
            </a:r>
            <a:r>
              <a:rPr kumimoji="1" lang="zh-CN" altLang="en-US" sz="24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语法树</a:t>
            </a:r>
          </a:p>
        </p:txBody>
      </p:sp>
      <p:sp>
        <p:nvSpPr>
          <p:cNvPr id="283687" name="Text Box 39"/>
          <p:cNvSpPr txBox="1">
            <a:spLocks noChangeArrowheads="1"/>
          </p:cNvSpPr>
          <p:nvPr/>
        </p:nvSpPr>
        <p:spPr bwMode="auto">
          <a:xfrm>
            <a:off x="6286501" y="3275013"/>
            <a:ext cx="12731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赋值语句</a:t>
            </a:r>
          </a:p>
        </p:txBody>
      </p:sp>
      <p:sp>
        <p:nvSpPr>
          <p:cNvPr id="283688" name="Text Box 40"/>
          <p:cNvSpPr txBox="1">
            <a:spLocks noChangeArrowheads="1"/>
          </p:cNvSpPr>
          <p:nvPr/>
        </p:nvSpPr>
        <p:spPr bwMode="auto">
          <a:xfrm>
            <a:off x="4881564" y="3856038"/>
            <a:ext cx="127317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标识符</a:t>
            </a:r>
          </a:p>
        </p:txBody>
      </p:sp>
      <p:sp>
        <p:nvSpPr>
          <p:cNvPr id="283689" name="Text Box 41"/>
          <p:cNvSpPr txBox="1">
            <a:spLocks noChangeArrowheads="1"/>
          </p:cNvSpPr>
          <p:nvPr/>
        </p:nvSpPr>
        <p:spPr bwMode="auto">
          <a:xfrm>
            <a:off x="7786689" y="3851276"/>
            <a:ext cx="12731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表达式</a:t>
            </a:r>
          </a:p>
        </p:txBody>
      </p:sp>
      <p:sp>
        <p:nvSpPr>
          <p:cNvPr id="283690" name="Text Box 42"/>
          <p:cNvSpPr txBox="1">
            <a:spLocks noChangeArrowheads="1"/>
          </p:cNvSpPr>
          <p:nvPr/>
        </p:nvSpPr>
        <p:spPr bwMode="auto">
          <a:xfrm>
            <a:off x="8763001" y="4438651"/>
            <a:ext cx="12731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表达式</a:t>
            </a:r>
          </a:p>
        </p:txBody>
      </p:sp>
      <p:sp>
        <p:nvSpPr>
          <p:cNvPr id="283691" name="Text Box 43"/>
          <p:cNvSpPr txBox="1">
            <a:spLocks noChangeArrowheads="1"/>
          </p:cNvSpPr>
          <p:nvPr/>
        </p:nvSpPr>
        <p:spPr bwMode="auto">
          <a:xfrm>
            <a:off x="9456739" y="5032376"/>
            <a:ext cx="12731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标识符</a:t>
            </a:r>
          </a:p>
        </p:txBody>
      </p:sp>
      <p:sp>
        <p:nvSpPr>
          <p:cNvPr id="283692" name="Text Box 44"/>
          <p:cNvSpPr txBox="1">
            <a:spLocks noChangeArrowheads="1"/>
          </p:cNvSpPr>
          <p:nvPr/>
        </p:nvSpPr>
        <p:spPr bwMode="auto">
          <a:xfrm>
            <a:off x="8054976" y="5041901"/>
            <a:ext cx="12731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标识符</a:t>
            </a:r>
          </a:p>
        </p:txBody>
      </p:sp>
      <p:sp>
        <p:nvSpPr>
          <p:cNvPr id="283693" name="Text Box 45"/>
          <p:cNvSpPr txBox="1">
            <a:spLocks noChangeArrowheads="1"/>
          </p:cNvSpPr>
          <p:nvPr/>
        </p:nvSpPr>
        <p:spPr bwMode="auto">
          <a:xfrm>
            <a:off x="8526463" y="5691188"/>
            <a:ext cx="4175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c</a:t>
            </a:r>
          </a:p>
        </p:txBody>
      </p:sp>
      <p:sp>
        <p:nvSpPr>
          <p:cNvPr id="283694" name="Text Box 46"/>
          <p:cNvSpPr txBox="1">
            <a:spLocks noChangeArrowheads="1"/>
          </p:cNvSpPr>
          <p:nvPr/>
        </p:nvSpPr>
        <p:spPr bwMode="auto">
          <a:xfrm>
            <a:off x="9920288" y="5707063"/>
            <a:ext cx="4175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d</a:t>
            </a:r>
          </a:p>
        </p:txBody>
      </p:sp>
      <p:sp>
        <p:nvSpPr>
          <p:cNvPr id="283695" name="Line 47"/>
          <p:cNvSpPr>
            <a:spLocks noChangeShapeType="1"/>
          </p:cNvSpPr>
          <p:nvPr/>
        </p:nvSpPr>
        <p:spPr bwMode="auto">
          <a:xfrm>
            <a:off x="8729663" y="5437189"/>
            <a:ext cx="0" cy="312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696" name="Line 48"/>
          <p:cNvSpPr>
            <a:spLocks noChangeShapeType="1"/>
          </p:cNvSpPr>
          <p:nvPr/>
        </p:nvSpPr>
        <p:spPr bwMode="auto">
          <a:xfrm>
            <a:off x="10123488" y="5430839"/>
            <a:ext cx="0" cy="312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697" name="Text Box 49"/>
          <p:cNvSpPr txBox="1">
            <a:spLocks noChangeArrowheads="1"/>
          </p:cNvSpPr>
          <p:nvPr/>
        </p:nvSpPr>
        <p:spPr bwMode="auto">
          <a:xfrm>
            <a:off x="9191626" y="5094288"/>
            <a:ext cx="41751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*</a:t>
            </a:r>
          </a:p>
        </p:txBody>
      </p:sp>
      <p:sp>
        <p:nvSpPr>
          <p:cNvPr id="283698" name="Line 50"/>
          <p:cNvSpPr>
            <a:spLocks noChangeShapeType="1"/>
          </p:cNvSpPr>
          <p:nvPr/>
        </p:nvSpPr>
        <p:spPr bwMode="auto">
          <a:xfrm>
            <a:off x="9401175" y="4797425"/>
            <a:ext cx="0" cy="3127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699" name="Line 51"/>
          <p:cNvSpPr>
            <a:spLocks noChangeShapeType="1"/>
          </p:cNvSpPr>
          <p:nvPr/>
        </p:nvSpPr>
        <p:spPr bwMode="auto">
          <a:xfrm flipH="1">
            <a:off x="8759826" y="4783139"/>
            <a:ext cx="417513" cy="3000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700" name="Line 52"/>
          <p:cNvSpPr>
            <a:spLocks noChangeShapeType="1"/>
          </p:cNvSpPr>
          <p:nvPr/>
        </p:nvSpPr>
        <p:spPr bwMode="auto">
          <a:xfrm>
            <a:off x="9647238" y="4767263"/>
            <a:ext cx="461962" cy="3349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701" name="Text Box 53"/>
          <p:cNvSpPr txBox="1">
            <a:spLocks noChangeArrowheads="1"/>
          </p:cNvSpPr>
          <p:nvPr/>
        </p:nvSpPr>
        <p:spPr bwMode="auto">
          <a:xfrm>
            <a:off x="8224838" y="4476751"/>
            <a:ext cx="41751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+</a:t>
            </a:r>
          </a:p>
        </p:txBody>
      </p:sp>
      <p:sp>
        <p:nvSpPr>
          <p:cNvPr id="283702" name="Text Box 54"/>
          <p:cNvSpPr txBox="1">
            <a:spLocks noChangeArrowheads="1"/>
          </p:cNvSpPr>
          <p:nvPr/>
        </p:nvSpPr>
        <p:spPr bwMode="auto">
          <a:xfrm>
            <a:off x="6948489" y="4457701"/>
            <a:ext cx="12731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标识符</a:t>
            </a:r>
          </a:p>
        </p:txBody>
      </p:sp>
      <p:sp>
        <p:nvSpPr>
          <p:cNvPr id="283703" name="Text Box 55"/>
          <p:cNvSpPr txBox="1">
            <a:spLocks noChangeArrowheads="1"/>
          </p:cNvSpPr>
          <p:nvPr/>
        </p:nvSpPr>
        <p:spPr bwMode="auto">
          <a:xfrm>
            <a:off x="7408863" y="5106988"/>
            <a:ext cx="4175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b</a:t>
            </a:r>
          </a:p>
        </p:txBody>
      </p:sp>
      <p:sp>
        <p:nvSpPr>
          <p:cNvPr id="283704" name="Line 56"/>
          <p:cNvSpPr>
            <a:spLocks noChangeShapeType="1"/>
          </p:cNvSpPr>
          <p:nvPr/>
        </p:nvSpPr>
        <p:spPr bwMode="auto">
          <a:xfrm>
            <a:off x="7612063" y="4852989"/>
            <a:ext cx="0" cy="312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705" name="Line 57"/>
          <p:cNvSpPr>
            <a:spLocks noChangeShapeType="1"/>
          </p:cNvSpPr>
          <p:nvPr/>
        </p:nvSpPr>
        <p:spPr bwMode="auto">
          <a:xfrm>
            <a:off x="8439150" y="4202114"/>
            <a:ext cx="0" cy="312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706" name="Text Box 58"/>
          <p:cNvSpPr txBox="1">
            <a:spLocks noChangeArrowheads="1"/>
          </p:cNvSpPr>
          <p:nvPr/>
        </p:nvSpPr>
        <p:spPr bwMode="auto">
          <a:xfrm>
            <a:off x="6729413" y="3892551"/>
            <a:ext cx="41751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=</a:t>
            </a:r>
          </a:p>
        </p:txBody>
      </p:sp>
      <p:sp>
        <p:nvSpPr>
          <p:cNvPr id="283707" name="Text Box 59"/>
          <p:cNvSpPr txBox="1">
            <a:spLocks noChangeArrowheads="1"/>
          </p:cNvSpPr>
          <p:nvPr/>
        </p:nvSpPr>
        <p:spPr bwMode="auto">
          <a:xfrm>
            <a:off x="5340351" y="4481513"/>
            <a:ext cx="41751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a</a:t>
            </a:r>
          </a:p>
        </p:txBody>
      </p:sp>
      <p:sp>
        <p:nvSpPr>
          <p:cNvPr id="283708" name="Line 60"/>
          <p:cNvSpPr>
            <a:spLocks noChangeShapeType="1"/>
          </p:cNvSpPr>
          <p:nvPr/>
        </p:nvSpPr>
        <p:spPr bwMode="auto">
          <a:xfrm>
            <a:off x="5554663" y="4206875"/>
            <a:ext cx="0" cy="3127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709" name="Line 61"/>
          <p:cNvSpPr>
            <a:spLocks noChangeShapeType="1"/>
          </p:cNvSpPr>
          <p:nvPr/>
        </p:nvSpPr>
        <p:spPr bwMode="auto">
          <a:xfrm>
            <a:off x="6932613" y="3673475"/>
            <a:ext cx="0" cy="3127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710" name="Line 62"/>
          <p:cNvSpPr>
            <a:spLocks noChangeShapeType="1"/>
          </p:cNvSpPr>
          <p:nvPr/>
        </p:nvSpPr>
        <p:spPr bwMode="auto">
          <a:xfrm flipH="1">
            <a:off x="7620001" y="4211638"/>
            <a:ext cx="557213" cy="2778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711" name="Line 63"/>
          <p:cNvSpPr>
            <a:spLocks noChangeShapeType="1"/>
          </p:cNvSpPr>
          <p:nvPr/>
        </p:nvSpPr>
        <p:spPr bwMode="auto">
          <a:xfrm>
            <a:off x="8685214" y="4194176"/>
            <a:ext cx="682625" cy="2889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712" name="Line 64"/>
          <p:cNvSpPr>
            <a:spLocks noChangeShapeType="1"/>
          </p:cNvSpPr>
          <p:nvPr/>
        </p:nvSpPr>
        <p:spPr bwMode="auto">
          <a:xfrm>
            <a:off x="7072313" y="3681414"/>
            <a:ext cx="984250" cy="35877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3713" name="Line 65"/>
          <p:cNvSpPr>
            <a:spLocks noChangeShapeType="1"/>
          </p:cNvSpPr>
          <p:nvPr/>
        </p:nvSpPr>
        <p:spPr bwMode="auto">
          <a:xfrm flipH="1">
            <a:off x="5900738" y="3676651"/>
            <a:ext cx="855662" cy="3476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72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36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836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83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83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83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83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3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83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83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83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83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83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83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83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83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83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83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83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83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283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83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83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83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283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283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283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283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283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283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8" dur="500"/>
                                        <p:tgtEl>
                                          <p:spTgt spid="283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686" grpId="0"/>
      <p:bldP spid="283687" grpId="0"/>
      <p:bldP spid="283688" grpId="0"/>
      <p:bldP spid="283689" grpId="0"/>
      <p:bldP spid="283690" grpId="0"/>
      <p:bldP spid="283691" grpId="0"/>
      <p:bldP spid="283692" grpId="0"/>
      <p:bldP spid="283693" grpId="0"/>
      <p:bldP spid="283694" grpId="0"/>
      <p:bldP spid="283697" grpId="0"/>
      <p:bldP spid="283701" grpId="0"/>
      <p:bldP spid="283702" grpId="0"/>
      <p:bldP spid="283703" grpId="0"/>
      <p:bldP spid="283706" grpId="0"/>
      <p:bldP spid="28370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74" name="Rectangle 2"/>
          <p:cNvSpPr>
            <a:spLocks noChangeArrowheads="1"/>
          </p:cNvSpPr>
          <p:nvPr/>
        </p:nvSpPr>
        <p:spPr bwMode="auto">
          <a:xfrm>
            <a:off x="4789488" y="1241425"/>
            <a:ext cx="29083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kumimoji="1" lang="zh-CN" altLang="en-US" sz="3200" b="1" dirty="0">
                <a:latin typeface="Times New Roman" panose="02020603050405020304" pitchFamily="18" charset="0"/>
              </a:rPr>
              <a:t>举例</a:t>
            </a:r>
            <a:r>
              <a:rPr kumimoji="1" lang="zh-CN" altLang="en-US" sz="3200" b="1" dirty="0">
                <a:solidFill>
                  <a:srgbClr val="FFFF00"/>
                </a:solidFill>
                <a:latin typeface="Times New Roman" panose="02020603050405020304" pitchFamily="18" charset="0"/>
              </a:rPr>
              <a:t>    </a:t>
            </a:r>
            <a:r>
              <a:rPr kumimoji="1" lang="en-US" altLang="zh-CN" sz="3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a=</a:t>
            </a:r>
            <a:r>
              <a:rPr kumimoji="1" lang="en-US" altLang="zh-CN" sz="3200" b="1" dirty="0" err="1">
                <a:solidFill>
                  <a:srgbClr val="011893"/>
                </a:solidFill>
                <a:latin typeface="Times New Roman" panose="02020603050405020304" pitchFamily="18" charset="0"/>
              </a:rPr>
              <a:t>b+c</a:t>
            </a:r>
            <a:r>
              <a:rPr kumimoji="1" lang="en-US" altLang="zh-CN" sz="3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*d</a:t>
            </a:r>
            <a:endParaRPr kumimoji="1" lang="zh-CN" altLang="en-US" sz="3200" b="1" dirty="0">
              <a:solidFill>
                <a:srgbClr val="011893"/>
              </a:solidFill>
              <a:latin typeface="Times New Roman" panose="02020603050405020304" pitchFamily="18" charset="0"/>
            </a:endParaRPr>
          </a:p>
        </p:txBody>
      </p:sp>
      <p:sp>
        <p:nvSpPr>
          <p:cNvPr id="284675" name="Rectangle 3"/>
          <p:cNvSpPr>
            <a:spLocks noChangeArrowheads="1"/>
          </p:cNvSpPr>
          <p:nvPr/>
        </p:nvSpPr>
        <p:spPr bwMode="auto">
          <a:xfrm>
            <a:off x="1611313" y="193676"/>
            <a:ext cx="8839200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§4.1 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语法分析概念回顾</a:t>
            </a:r>
            <a:endParaRPr lang="en-US" altLang="zh-CN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84676" name="Text Box 4"/>
          <p:cNvSpPr txBox="1">
            <a:spLocks noChangeArrowheads="1"/>
          </p:cNvSpPr>
          <p:nvPr/>
        </p:nvSpPr>
        <p:spPr bwMode="auto">
          <a:xfrm>
            <a:off x="2035176" y="1931989"/>
            <a:ext cx="8251825" cy="1298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spcBef>
                <a:spcPct val="50000"/>
              </a:spcBef>
              <a:buFontTx/>
              <a:buNone/>
            </a:pPr>
            <a:r>
              <a:rPr lang="en-US" altLang="zh-CN" sz="2400" b="1">
                <a:latin typeface="Times New Roman" panose="02020603050405020304" pitchFamily="18" charset="0"/>
              </a:rPr>
              <a:t>2</a:t>
            </a:r>
            <a:r>
              <a:rPr lang="zh-CN" altLang="en-US" sz="2400" b="1">
                <a:latin typeface="Times New Roman" panose="02020603050405020304" pitchFamily="18" charset="0"/>
              </a:rPr>
              <a:t>、语法分析</a:t>
            </a:r>
          </a:p>
          <a:p>
            <a:pPr algn="just">
              <a:lnSpc>
                <a:spcPct val="115000"/>
              </a:lnSpc>
              <a:buFontTx/>
              <a:buNone/>
            </a:pPr>
            <a:r>
              <a:rPr lang="zh-CN" altLang="en-US" sz="2400" b="1">
                <a:latin typeface="Times New Roman" panose="02020603050405020304" pitchFamily="18" charset="0"/>
              </a:rPr>
              <a:t>任务：将词法分析后所有单词组成句子，根据不同高级语言</a:t>
            </a:r>
          </a:p>
          <a:p>
            <a:pPr algn="just">
              <a:lnSpc>
                <a:spcPct val="115000"/>
              </a:lnSpc>
              <a:buFontTx/>
              <a:buNone/>
            </a:pPr>
            <a:r>
              <a:rPr lang="zh-CN" altLang="en-US" sz="2400" b="1">
                <a:latin typeface="Times New Roman" panose="02020603050405020304" pitchFamily="18" charset="0"/>
              </a:rPr>
              <a:t>            不同语法规则来分析这些句子乃至程序是否正确。</a:t>
            </a:r>
          </a:p>
        </p:txBody>
      </p:sp>
      <p:sp>
        <p:nvSpPr>
          <p:cNvPr id="284705" name="Text Box 33"/>
          <p:cNvSpPr txBox="1">
            <a:spLocks noChangeArrowheads="1"/>
          </p:cNvSpPr>
          <p:nvPr/>
        </p:nvSpPr>
        <p:spPr bwMode="auto">
          <a:xfrm>
            <a:off x="7488239" y="3565526"/>
            <a:ext cx="12731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表达式</a:t>
            </a:r>
          </a:p>
        </p:txBody>
      </p:sp>
      <p:sp>
        <p:nvSpPr>
          <p:cNvPr id="284706" name="Text Box 34"/>
          <p:cNvSpPr txBox="1">
            <a:spLocks noChangeArrowheads="1"/>
          </p:cNvSpPr>
          <p:nvPr/>
        </p:nvSpPr>
        <p:spPr bwMode="auto">
          <a:xfrm>
            <a:off x="8464551" y="4152901"/>
            <a:ext cx="12731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表达式</a:t>
            </a:r>
          </a:p>
        </p:txBody>
      </p:sp>
      <p:sp>
        <p:nvSpPr>
          <p:cNvPr id="284707" name="Text Box 35"/>
          <p:cNvSpPr txBox="1">
            <a:spLocks noChangeArrowheads="1"/>
          </p:cNvSpPr>
          <p:nvPr/>
        </p:nvSpPr>
        <p:spPr bwMode="auto">
          <a:xfrm>
            <a:off x="9158289" y="4746626"/>
            <a:ext cx="12731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标识符</a:t>
            </a:r>
          </a:p>
        </p:txBody>
      </p:sp>
      <p:sp>
        <p:nvSpPr>
          <p:cNvPr id="284708" name="Text Box 36"/>
          <p:cNvSpPr txBox="1">
            <a:spLocks noChangeArrowheads="1"/>
          </p:cNvSpPr>
          <p:nvPr/>
        </p:nvSpPr>
        <p:spPr bwMode="auto">
          <a:xfrm>
            <a:off x="7756526" y="4756151"/>
            <a:ext cx="12731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zh-CN" altLang="en-US" b="1">
                <a:ea typeface="楷体_GB2312" pitchFamily="49" charset="-122"/>
              </a:rPr>
              <a:t>标识符</a:t>
            </a:r>
          </a:p>
        </p:txBody>
      </p:sp>
      <p:sp>
        <p:nvSpPr>
          <p:cNvPr id="284709" name="Text Box 37"/>
          <p:cNvSpPr txBox="1">
            <a:spLocks noChangeArrowheads="1"/>
          </p:cNvSpPr>
          <p:nvPr/>
        </p:nvSpPr>
        <p:spPr bwMode="auto">
          <a:xfrm>
            <a:off x="8228013" y="5405438"/>
            <a:ext cx="4175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c</a:t>
            </a:r>
          </a:p>
        </p:txBody>
      </p:sp>
      <p:sp>
        <p:nvSpPr>
          <p:cNvPr id="284710" name="Text Box 38"/>
          <p:cNvSpPr txBox="1">
            <a:spLocks noChangeArrowheads="1"/>
          </p:cNvSpPr>
          <p:nvPr/>
        </p:nvSpPr>
        <p:spPr bwMode="auto">
          <a:xfrm>
            <a:off x="9621838" y="5421313"/>
            <a:ext cx="4175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d</a:t>
            </a:r>
          </a:p>
        </p:txBody>
      </p:sp>
      <p:sp>
        <p:nvSpPr>
          <p:cNvPr id="284711" name="Line 39"/>
          <p:cNvSpPr>
            <a:spLocks noChangeShapeType="1"/>
          </p:cNvSpPr>
          <p:nvPr/>
        </p:nvSpPr>
        <p:spPr bwMode="auto">
          <a:xfrm>
            <a:off x="8431213" y="5151439"/>
            <a:ext cx="0" cy="312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4712" name="Line 40"/>
          <p:cNvSpPr>
            <a:spLocks noChangeShapeType="1"/>
          </p:cNvSpPr>
          <p:nvPr/>
        </p:nvSpPr>
        <p:spPr bwMode="auto">
          <a:xfrm>
            <a:off x="9825038" y="5145089"/>
            <a:ext cx="0" cy="312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4713" name="Text Box 41"/>
          <p:cNvSpPr txBox="1">
            <a:spLocks noChangeArrowheads="1"/>
          </p:cNvSpPr>
          <p:nvPr/>
        </p:nvSpPr>
        <p:spPr bwMode="auto">
          <a:xfrm>
            <a:off x="8893176" y="4808538"/>
            <a:ext cx="41751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*</a:t>
            </a:r>
          </a:p>
        </p:txBody>
      </p:sp>
      <p:sp>
        <p:nvSpPr>
          <p:cNvPr id="284714" name="Line 42"/>
          <p:cNvSpPr>
            <a:spLocks noChangeShapeType="1"/>
          </p:cNvSpPr>
          <p:nvPr/>
        </p:nvSpPr>
        <p:spPr bwMode="auto">
          <a:xfrm>
            <a:off x="9102725" y="4511675"/>
            <a:ext cx="0" cy="3127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4715" name="Line 43"/>
          <p:cNvSpPr>
            <a:spLocks noChangeShapeType="1"/>
          </p:cNvSpPr>
          <p:nvPr/>
        </p:nvSpPr>
        <p:spPr bwMode="auto">
          <a:xfrm flipH="1">
            <a:off x="8461376" y="4497389"/>
            <a:ext cx="417513" cy="3000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4716" name="Line 44"/>
          <p:cNvSpPr>
            <a:spLocks noChangeShapeType="1"/>
          </p:cNvSpPr>
          <p:nvPr/>
        </p:nvSpPr>
        <p:spPr bwMode="auto">
          <a:xfrm>
            <a:off x="9348788" y="4481513"/>
            <a:ext cx="461962" cy="3349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4717" name="Text Box 45"/>
          <p:cNvSpPr txBox="1">
            <a:spLocks noChangeArrowheads="1"/>
          </p:cNvSpPr>
          <p:nvPr/>
        </p:nvSpPr>
        <p:spPr bwMode="auto">
          <a:xfrm>
            <a:off x="7926388" y="4146550"/>
            <a:ext cx="417512" cy="42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sz="2200" b="1">
                <a:latin typeface="Times New Roman" panose="02020603050405020304" pitchFamily="18" charset="0"/>
                <a:ea typeface="楷体_GB2312" pitchFamily="49" charset="-122"/>
              </a:rPr>
              <a:t>-</a:t>
            </a:r>
          </a:p>
        </p:txBody>
      </p:sp>
      <p:sp>
        <p:nvSpPr>
          <p:cNvPr id="284718" name="Line 46"/>
          <p:cNvSpPr>
            <a:spLocks noChangeShapeType="1"/>
          </p:cNvSpPr>
          <p:nvPr/>
        </p:nvSpPr>
        <p:spPr bwMode="auto">
          <a:xfrm>
            <a:off x="8140700" y="3916364"/>
            <a:ext cx="0" cy="3127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4719" name="Line 47"/>
          <p:cNvSpPr>
            <a:spLocks noChangeShapeType="1"/>
          </p:cNvSpPr>
          <p:nvPr/>
        </p:nvSpPr>
        <p:spPr bwMode="auto">
          <a:xfrm flipH="1">
            <a:off x="7321551" y="3925888"/>
            <a:ext cx="557213" cy="2778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4720" name="Line 48"/>
          <p:cNvSpPr>
            <a:spLocks noChangeShapeType="1"/>
          </p:cNvSpPr>
          <p:nvPr/>
        </p:nvSpPr>
        <p:spPr bwMode="auto">
          <a:xfrm>
            <a:off x="8386764" y="3908426"/>
            <a:ext cx="682625" cy="2889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4721" name="Rectangle 49"/>
          <p:cNvSpPr>
            <a:spLocks noChangeArrowheads="1"/>
          </p:cNvSpPr>
          <p:nvPr/>
        </p:nvSpPr>
        <p:spPr bwMode="auto">
          <a:xfrm>
            <a:off x="2089151" y="3832226"/>
            <a:ext cx="3903663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20000"/>
              </a:lnSpc>
              <a:buFontTx/>
              <a:buNone/>
            </a:pPr>
            <a:r>
              <a:rPr kumimoji="1" lang="zh-CN" altLang="en-US" sz="30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如果写成 </a:t>
            </a:r>
            <a:r>
              <a:rPr kumimoji="1" lang="en-US" altLang="zh-CN" sz="30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a=b+-c*d</a:t>
            </a:r>
          </a:p>
          <a:p>
            <a:pPr>
              <a:lnSpc>
                <a:spcPct val="120000"/>
              </a:lnSpc>
              <a:buFontTx/>
              <a:buNone/>
            </a:pPr>
            <a:r>
              <a:rPr kumimoji="1" lang="zh-CN" altLang="en-US" sz="30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会不会发现？</a:t>
            </a:r>
          </a:p>
        </p:txBody>
      </p:sp>
      <p:sp>
        <p:nvSpPr>
          <p:cNvPr id="284722" name="Text Box 50"/>
          <p:cNvSpPr txBox="1">
            <a:spLocks noChangeArrowheads="1"/>
          </p:cNvSpPr>
          <p:nvPr/>
        </p:nvSpPr>
        <p:spPr bwMode="auto">
          <a:xfrm>
            <a:off x="7124701" y="4198938"/>
            <a:ext cx="41751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buFontTx/>
              <a:buNone/>
            </a:pPr>
            <a:r>
              <a:rPr lang="en-US" altLang="zh-CN" b="1">
                <a:latin typeface="Times New Roman" panose="02020603050405020304" pitchFamily="18" charset="0"/>
                <a:ea typeface="楷体_GB2312" pitchFamily="49" charset="-122"/>
              </a:rPr>
              <a:t>+</a:t>
            </a:r>
          </a:p>
        </p:txBody>
      </p:sp>
      <p:sp>
        <p:nvSpPr>
          <p:cNvPr id="284723" name="Oval 51"/>
          <p:cNvSpPr>
            <a:spLocks noChangeArrowheads="1"/>
          </p:cNvSpPr>
          <p:nvPr/>
        </p:nvSpPr>
        <p:spPr bwMode="auto">
          <a:xfrm>
            <a:off x="6908800" y="4084638"/>
            <a:ext cx="2719388" cy="520700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4724" name="Text Box 52"/>
          <p:cNvSpPr txBox="1">
            <a:spLocks noChangeArrowheads="1"/>
          </p:cNvSpPr>
          <p:nvPr/>
        </p:nvSpPr>
        <p:spPr bwMode="auto">
          <a:xfrm>
            <a:off x="6330951" y="5057775"/>
            <a:ext cx="14589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Tx/>
              <a:buNone/>
            </a:pPr>
            <a:r>
              <a:rPr lang="zh-CN" altLang="en-US" sz="2400" b="1" dirty="0">
                <a:solidFill>
                  <a:srgbClr val="011893"/>
                </a:solidFill>
              </a:rPr>
              <a:t>报语法错</a:t>
            </a:r>
          </a:p>
        </p:txBody>
      </p:sp>
      <p:sp>
        <p:nvSpPr>
          <p:cNvPr id="284725" name="Line 53"/>
          <p:cNvSpPr>
            <a:spLocks noChangeShapeType="1"/>
          </p:cNvSpPr>
          <p:nvPr/>
        </p:nvSpPr>
        <p:spPr bwMode="auto">
          <a:xfrm flipH="1">
            <a:off x="7024688" y="4583113"/>
            <a:ext cx="393700" cy="508000"/>
          </a:xfrm>
          <a:prstGeom prst="line">
            <a:avLst/>
          </a:prstGeom>
          <a:noFill/>
          <a:ln w="25400">
            <a:solidFill>
              <a:srgbClr val="011893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82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4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4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84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84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84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84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84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84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84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84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84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84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84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84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84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84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84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84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284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284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284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705" grpId="0"/>
      <p:bldP spid="284706" grpId="0"/>
      <p:bldP spid="284707" grpId="0"/>
      <p:bldP spid="284708" grpId="0"/>
      <p:bldP spid="284709" grpId="0"/>
      <p:bldP spid="284710" grpId="0"/>
      <p:bldP spid="284713" grpId="0"/>
      <p:bldP spid="284717" grpId="0"/>
      <p:bldP spid="284721" grpId="0"/>
      <p:bldP spid="284722" grpId="0"/>
      <p:bldP spid="2847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8" name="Text Box 8"/>
          <p:cNvSpPr txBox="1">
            <a:spLocks noChangeArrowheads="1"/>
          </p:cNvSpPr>
          <p:nvPr/>
        </p:nvSpPr>
        <p:spPr bwMode="auto">
          <a:xfrm>
            <a:off x="1701800" y="990601"/>
            <a:ext cx="8813800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  <a:spcBef>
                <a:spcPct val="50000"/>
              </a:spcBef>
            </a:pPr>
            <a:r>
              <a:rPr lang="zh-CN" altLang="en-US" sz="2200" b="1"/>
              <a:t>        所谓自顶向下的语法分析，就是从文法的开始符号出发，以推导的方式，去判断给定的串是否是文法的句子</a:t>
            </a:r>
          </a:p>
        </p:txBody>
      </p:sp>
      <p:sp>
        <p:nvSpPr>
          <p:cNvPr id="271369" name="Text Box 9"/>
          <p:cNvSpPr txBox="1">
            <a:spLocks noChangeArrowheads="1"/>
          </p:cNvSpPr>
          <p:nvPr/>
        </p:nvSpPr>
        <p:spPr bwMode="auto">
          <a:xfrm>
            <a:off x="2070100" y="2286001"/>
            <a:ext cx="279400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000" b="1">
                <a:ea typeface="华文楷体" panose="02010600040101010101" pitchFamily="2" charset="-122"/>
              </a:rPr>
              <a:t>在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“</a:t>
            </a:r>
            <a:r>
              <a:rPr lang="zh-CN" altLang="en-US" sz="2000" b="1">
                <a:ea typeface="华文楷体" panose="02010600040101010101" pitchFamily="2" charset="-122"/>
              </a:rPr>
              <a:t>词法分析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”</a:t>
            </a:r>
            <a:r>
              <a:rPr lang="zh-CN" altLang="en-US" sz="2000" b="1">
                <a:ea typeface="华文楷体" panose="02010600040101010101" pitchFamily="2" charset="-122"/>
              </a:rPr>
              <a:t>部分，我们已经熟知了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“</a:t>
            </a:r>
            <a:r>
              <a:rPr lang="zh-CN" altLang="en-US" sz="2000" b="1">
                <a:ea typeface="华文楷体" panose="02010600040101010101" pitchFamily="2" charset="-122"/>
              </a:rPr>
              <a:t>推导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”</a:t>
            </a:r>
            <a:r>
              <a:rPr lang="zh-CN" altLang="en-US" sz="2000" b="1">
                <a:ea typeface="华文楷体" panose="02010600040101010101" pitchFamily="2" charset="-122"/>
              </a:rPr>
              <a:t>的概念，为什么现在还要再提及？</a:t>
            </a:r>
          </a:p>
        </p:txBody>
      </p:sp>
      <p:sp>
        <p:nvSpPr>
          <p:cNvPr id="271370" name="Text Box 10"/>
          <p:cNvSpPr txBox="1">
            <a:spLocks noChangeArrowheads="1"/>
          </p:cNvSpPr>
          <p:nvPr/>
        </p:nvSpPr>
        <p:spPr bwMode="auto">
          <a:xfrm>
            <a:off x="5905500" y="2146301"/>
            <a:ext cx="4381500" cy="1997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000" b="1">
                <a:ea typeface="华文楷体" panose="02010600040101010101" pitchFamily="2" charset="-122"/>
              </a:rPr>
              <a:t>因为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“</a:t>
            </a:r>
            <a:r>
              <a:rPr lang="zh-CN" altLang="en-US" sz="2000" b="1">
                <a:ea typeface="华文楷体" panose="02010600040101010101" pitchFamily="2" charset="-122"/>
              </a:rPr>
              <a:t>词法分析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”</a:t>
            </a:r>
            <a:r>
              <a:rPr lang="zh-CN" altLang="en-US" sz="2000" b="1">
                <a:ea typeface="华文楷体" panose="02010600040101010101" pitchFamily="2" charset="-122"/>
              </a:rPr>
              <a:t>过程仅仅只能分析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“</a:t>
            </a:r>
            <a:r>
              <a:rPr lang="zh-CN" altLang="en-US" sz="2000" b="1">
                <a:ea typeface="华文楷体" panose="02010600040101010101" pitchFamily="2" charset="-122"/>
              </a:rPr>
              <a:t>三型文法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”</a:t>
            </a:r>
            <a:endParaRPr lang="zh-CN" altLang="en-US" sz="2000" b="1">
              <a:ea typeface="华文楷体" panose="02010600040101010101" pitchFamily="2" charset="-122"/>
            </a:endParaRPr>
          </a:p>
          <a:p>
            <a:pPr algn="just">
              <a:lnSpc>
                <a:spcPct val="125000"/>
              </a:lnSpc>
            </a:pPr>
            <a:r>
              <a:rPr lang="zh-CN" altLang="en-US" sz="2000" b="1">
                <a:ea typeface="华文楷体" panose="02010600040101010101" pitchFamily="2" charset="-122"/>
              </a:rPr>
              <a:t>即，无论是状态转换图、有穷自动机还是正规表达式，都仅能面向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“</a:t>
            </a:r>
            <a:r>
              <a:rPr lang="zh-CN" altLang="en-US" sz="2000" b="1">
                <a:ea typeface="华文楷体" panose="02010600040101010101" pitchFamily="2" charset="-122"/>
              </a:rPr>
              <a:t>三型文法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”</a:t>
            </a:r>
            <a:r>
              <a:rPr lang="zh-CN" altLang="en-US" sz="2000" b="1">
                <a:ea typeface="华文楷体" panose="02010600040101010101" pitchFamily="2" charset="-122"/>
              </a:rPr>
              <a:t>（也就是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“</a:t>
            </a:r>
            <a:r>
              <a:rPr lang="zh-CN" altLang="en-US" sz="2000" b="1">
                <a:ea typeface="华文楷体" panose="02010600040101010101" pitchFamily="2" charset="-122"/>
              </a:rPr>
              <a:t>正规文法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”</a:t>
            </a:r>
            <a:r>
              <a:rPr lang="zh-CN" altLang="en-US" sz="2000" b="1">
                <a:ea typeface="华文楷体" panose="02010600040101010101" pitchFamily="2" charset="-122"/>
              </a:rPr>
              <a:t>）</a:t>
            </a:r>
          </a:p>
        </p:txBody>
      </p:sp>
      <p:sp>
        <p:nvSpPr>
          <p:cNvPr id="94214" name="Rectangle 1030"/>
          <p:cNvSpPr>
            <a:spLocks noChangeArrowheads="1"/>
          </p:cNvSpPr>
          <p:nvPr/>
        </p:nvSpPr>
        <p:spPr bwMode="auto">
          <a:xfrm>
            <a:off x="7132638" y="4276726"/>
            <a:ext cx="2235200" cy="1920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E::=eBaA          </a:t>
            </a:r>
          </a:p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A::=a</a:t>
            </a:r>
            <a:r>
              <a:rPr lang="zh-CN" altLang="en-US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｜</a:t>
            </a:r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bAcB          </a:t>
            </a:r>
          </a:p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B::=dEd</a:t>
            </a:r>
            <a:r>
              <a:rPr lang="zh-CN" altLang="en-US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｜</a:t>
            </a:r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aC           </a:t>
            </a:r>
          </a:p>
          <a:p>
            <a:pPr algn="just" eaLnBrk="1" hangingPunct="1">
              <a:lnSpc>
                <a:spcPct val="125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C::=e</a:t>
            </a:r>
            <a:r>
              <a:rPr lang="zh-CN" altLang="en-US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｜</a:t>
            </a:r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dC </a:t>
            </a:r>
            <a:endParaRPr lang="zh-CN" altLang="en-US" sz="240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</a:endParaRPr>
          </a:p>
        </p:txBody>
      </p:sp>
      <p:sp>
        <p:nvSpPr>
          <p:cNvPr id="271372" name="Text Box 12"/>
          <p:cNvSpPr txBox="1">
            <a:spLocks noChangeArrowheads="1"/>
          </p:cNvSpPr>
          <p:nvPr/>
        </p:nvSpPr>
        <p:spPr bwMode="auto">
          <a:xfrm>
            <a:off x="2679700" y="4267201"/>
            <a:ext cx="28194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000" b="1"/>
              <a:t>“语法分析”阶段，所面向的文法，都是二型文法。分析难度加大！</a:t>
            </a:r>
          </a:p>
        </p:txBody>
      </p:sp>
      <p:sp>
        <p:nvSpPr>
          <p:cNvPr id="271373" name="AutoShape 13"/>
          <p:cNvSpPr>
            <a:spLocks noChangeArrowheads="1"/>
          </p:cNvSpPr>
          <p:nvPr/>
        </p:nvSpPr>
        <p:spPr bwMode="auto">
          <a:xfrm>
            <a:off x="2108200" y="5715000"/>
            <a:ext cx="1625600" cy="495300"/>
          </a:xfrm>
          <a:prstGeom prst="roundRect">
            <a:avLst>
              <a:gd name="adj" fmla="val 16667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000" b="1" dirty="0">
                <a:solidFill>
                  <a:srgbClr val="011893"/>
                </a:solidFill>
                <a:ea typeface="黑体" panose="02010609060101010101" pitchFamily="49" charset="-122"/>
              </a:rPr>
              <a:t>回溯问题</a:t>
            </a:r>
          </a:p>
        </p:txBody>
      </p:sp>
      <p:sp>
        <p:nvSpPr>
          <p:cNvPr id="271374" name="AutoShape 14"/>
          <p:cNvSpPr>
            <a:spLocks noChangeArrowheads="1"/>
          </p:cNvSpPr>
          <p:nvPr/>
        </p:nvSpPr>
        <p:spPr bwMode="auto">
          <a:xfrm>
            <a:off x="4584700" y="5702300"/>
            <a:ext cx="1625600" cy="495300"/>
          </a:xfrm>
          <a:prstGeom prst="roundRect">
            <a:avLst>
              <a:gd name="adj" fmla="val 16667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000" b="1" dirty="0">
                <a:solidFill>
                  <a:srgbClr val="011893"/>
                </a:solidFill>
                <a:ea typeface="黑体" panose="02010609060101010101" pitchFamily="49" charset="-122"/>
              </a:rPr>
              <a:t>左递归问题</a:t>
            </a:r>
          </a:p>
        </p:txBody>
      </p:sp>
      <p:sp>
        <p:nvSpPr>
          <p:cNvPr id="271375" name="AutoShape 15"/>
          <p:cNvSpPr>
            <a:spLocks noChangeArrowheads="1"/>
          </p:cNvSpPr>
          <p:nvPr/>
        </p:nvSpPr>
        <p:spPr bwMode="auto">
          <a:xfrm>
            <a:off x="5105400" y="2768600"/>
            <a:ext cx="685800" cy="736600"/>
          </a:xfrm>
          <a:prstGeom prst="rightArrow">
            <a:avLst>
              <a:gd name="adj1" fmla="val 50000"/>
              <a:gd name="adj2" fmla="val 25000"/>
            </a:avLst>
          </a:prstGeom>
          <a:noFill/>
          <a:ln w="25400">
            <a:solidFill>
              <a:srgbClr val="01189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>
              <a:solidFill>
                <a:srgbClr val="011893"/>
              </a:solidFill>
            </a:endParaRPr>
          </a:p>
        </p:txBody>
      </p:sp>
      <p:sp>
        <p:nvSpPr>
          <p:cNvPr id="271376" name="Oval 16"/>
          <p:cNvSpPr>
            <a:spLocks noChangeArrowheads="1"/>
          </p:cNvSpPr>
          <p:nvPr/>
        </p:nvSpPr>
        <p:spPr bwMode="auto">
          <a:xfrm>
            <a:off x="2273300" y="4064000"/>
            <a:ext cx="3848100" cy="1397000"/>
          </a:xfrm>
          <a:prstGeom prst="ellips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1377" name="Line 17"/>
          <p:cNvSpPr>
            <a:spLocks noChangeShapeType="1"/>
          </p:cNvSpPr>
          <p:nvPr/>
        </p:nvSpPr>
        <p:spPr bwMode="auto">
          <a:xfrm flipH="1">
            <a:off x="2641600" y="5397500"/>
            <a:ext cx="292100" cy="2159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1378" name="Line 18"/>
          <p:cNvSpPr>
            <a:spLocks noChangeShapeType="1"/>
          </p:cNvSpPr>
          <p:nvPr/>
        </p:nvSpPr>
        <p:spPr bwMode="auto">
          <a:xfrm>
            <a:off x="5245100" y="5422900"/>
            <a:ext cx="228600" cy="190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038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1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1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1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71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4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71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71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71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71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71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71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1368" grpId="0"/>
      <p:bldP spid="271369" grpId="0"/>
      <p:bldP spid="271370" grpId="0"/>
      <p:bldP spid="94214" grpId="0"/>
      <p:bldP spid="271372" grpId="0"/>
      <p:bldP spid="271373" grpId="0" animBg="1"/>
      <p:bldP spid="27137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98" name="Rectangle 94"/>
          <p:cNvSpPr>
            <a:spLocks noChangeArrowheads="1"/>
          </p:cNvSpPr>
          <p:nvPr/>
        </p:nvSpPr>
        <p:spPr bwMode="auto">
          <a:xfrm>
            <a:off x="1806576" y="839788"/>
            <a:ext cx="3040063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一、什么是回溯</a:t>
            </a:r>
          </a:p>
        </p:txBody>
      </p:sp>
      <p:sp>
        <p:nvSpPr>
          <p:cNvPr id="149599" name="Rectangle 95"/>
          <p:cNvSpPr>
            <a:spLocks noChangeArrowheads="1"/>
          </p:cNvSpPr>
          <p:nvPr/>
        </p:nvSpPr>
        <p:spPr bwMode="auto">
          <a:xfrm>
            <a:off x="1868489" y="1808164"/>
            <a:ext cx="3411537" cy="430847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2200" b="1" dirty="0">
                <a:latin typeface="Times New Roman" panose="02020603050405020304" pitchFamily="18" charset="0"/>
              </a:rPr>
              <a:t>        在进行自顶向下语法分析时，对于文法规则中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具有同一左部而右部有不同规则</a:t>
            </a:r>
            <a:r>
              <a:rPr lang="zh-CN" altLang="en-US" sz="2200" b="1" dirty="0">
                <a:latin typeface="Times New Roman" panose="02020603050405020304" pitchFamily="18" charset="0"/>
              </a:rPr>
              <a:t>时，在分析时按顺序一个个试探，若能分析下去则继续，否则再退回到出错点换另一规则重新试探。这种方法称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回溯分析方法</a:t>
            </a:r>
            <a:r>
              <a:rPr lang="zh-CN" altLang="en-US" sz="2200" b="1" dirty="0">
                <a:latin typeface="Times New Roman" panose="02020603050405020304" pitchFamily="18" charset="0"/>
              </a:rPr>
              <a:t>。其实质就是使用不同规则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反复试探</a:t>
            </a:r>
            <a:r>
              <a:rPr lang="zh-CN" altLang="en-US" sz="2200" b="1" dirty="0">
                <a:latin typeface="Times New Roman" panose="02020603050405020304" pitchFamily="18" charset="0"/>
              </a:rPr>
              <a:t>。</a:t>
            </a:r>
          </a:p>
        </p:txBody>
      </p:sp>
      <p:sp>
        <p:nvSpPr>
          <p:cNvPr id="149600" name="Rectangle 96"/>
          <p:cNvSpPr>
            <a:spLocks noChangeArrowheads="1"/>
          </p:cNvSpPr>
          <p:nvPr/>
        </p:nvSpPr>
        <p:spPr bwMode="auto">
          <a:xfrm>
            <a:off x="5684838" y="1757364"/>
            <a:ext cx="4572000" cy="218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设有文法</a:t>
            </a:r>
            <a:r>
              <a:rPr lang="en-US" altLang="zh-CN" sz="2200" b="1">
                <a:latin typeface="Times New Roman" panose="02020603050405020304" pitchFamily="18" charset="0"/>
              </a:rPr>
              <a:t>G=(V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,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, P, S)</a:t>
            </a:r>
            <a:r>
              <a:rPr lang="zh-CN" altLang="en-US" sz="2200" b="1">
                <a:latin typeface="Times New Roman" panose="02020603050405020304" pitchFamily="18" charset="0"/>
              </a:rPr>
              <a:t>，其中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 </a:t>
            </a:r>
            <a:r>
              <a:rPr lang="en-US" altLang="zh-CN" sz="2200" b="1">
                <a:latin typeface="Times New Roman" panose="02020603050405020304" pitchFamily="18" charset="0"/>
              </a:rPr>
              <a:t>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={S, A}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={a, b, c, d}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S::=cAd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A::=ab|a</a:t>
            </a:r>
          </a:p>
        </p:txBody>
      </p:sp>
      <p:sp>
        <p:nvSpPr>
          <p:cNvPr id="149601" name="Rectangle 97"/>
          <p:cNvSpPr>
            <a:spLocks noChangeArrowheads="1"/>
          </p:cNvSpPr>
          <p:nvPr/>
        </p:nvSpPr>
        <p:spPr bwMode="auto">
          <a:xfrm>
            <a:off x="5753100" y="4046539"/>
            <a:ext cx="454660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符号串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cad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是否是文法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G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的句子？</a:t>
            </a:r>
          </a:p>
        </p:txBody>
      </p:sp>
      <p:sp>
        <p:nvSpPr>
          <p:cNvPr id="149602" name="Rectangle 98"/>
          <p:cNvSpPr>
            <a:spLocks noChangeArrowheads="1"/>
          </p:cNvSpPr>
          <p:nvPr/>
        </p:nvSpPr>
        <p:spPr bwMode="auto">
          <a:xfrm>
            <a:off x="5729289" y="4518026"/>
            <a:ext cx="4256087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 dirty="0">
                <a:latin typeface="Times New Roman" panose="02020603050405020304" pitchFamily="18" charset="0"/>
              </a:rPr>
              <a:t>根据推导</a:t>
            </a:r>
            <a:r>
              <a:rPr lang="en-US" altLang="zh-CN" sz="2200" b="1" dirty="0" err="1">
                <a:latin typeface="Times New Roman" panose="02020603050405020304" pitchFamily="18" charset="0"/>
              </a:rPr>
              <a:t>S</a:t>
            </a:r>
            <a:r>
              <a:rPr lang="en-US" altLang="zh-CN" sz="2200" b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 dirty="0" err="1">
                <a:latin typeface="Times New Roman" panose="02020603050405020304" pitchFamily="18" charset="0"/>
              </a:rPr>
              <a:t>cAd</a:t>
            </a:r>
            <a:r>
              <a:rPr lang="en-US" altLang="zh-CN" sz="2200" b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 dirty="0" err="1">
                <a:latin typeface="Times New Roman" panose="02020603050405020304" pitchFamily="18" charset="0"/>
              </a:rPr>
              <a:t>cad</a:t>
            </a:r>
            <a:r>
              <a:rPr lang="en-US" altLang="zh-CN" sz="2200" b="1" dirty="0">
                <a:latin typeface="Times New Roman" panose="02020603050405020304" pitchFamily="18" charset="0"/>
              </a:rPr>
              <a:t>  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 dirty="0">
                <a:latin typeface="Times New Roman" panose="02020603050405020304" pitchFamily="18" charset="0"/>
              </a:rPr>
              <a:t>很</a:t>
            </a:r>
            <a:r>
              <a:rPr lang="en-US" altLang="zh-CN" sz="2200" b="1" dirty="0" err="1">
                <a:latin typeface="Times New Roman" panose="02020603050405020304" pitchFamily="18" charset="0"/>
              </a:rPr>
              <a:t>容易判断出cad</a:t>
            </a:r>
            <a:r>
              <a:rPr lang="zh-CN" altLang="en-US" sz="2200" b="1" dirty="0">
                <a:latin typeface="Times New Roman" panose="02020603050405020304" pitchFamily="18" charset="0"/>
              </a:rPr>
              <a:t>是该文法的句子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279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9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9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9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49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599" grpId="0" animBg="1"/>
      <p:bldP spid="149600" grpId="0"/>
      <p:bldP spid="149601" grpId="0"/>
      <p:bldP spid="14960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7" name="Rectangle 3"/>
          <p:cNvSpPr>
            <a:spLocks noChangeArrowheads="1"/>
          </p:cNvSpPr>
          <p:nvPr/>
        </p:nvSpPr>
        <p:spPr bwMode="auto">
          <a:xfrm>
            <a:off x="1806576" y="839788"/>
            <a:ext cx="3040063" cy="823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lnSpc>
                <a:spcPct val="150000"/>
              </a:lnSpc>
              <a:spcBef>
                <a:spcPct val="20000"/>
              </a:spcBef>
              <a:buClr>
                <a:schemeClr val="accent1"/>
              </a:buClr>
              <a:buSzPct val="80000"/>
              <a:buFont typeface="Wingdings 2" panose="05020102010507070707" pitchFamily="18" charset="2"/>
              <a:buNone/>
            </a:pPr>
            <a:r>
              <a:rPr lang="zh-CN" altLang="en-US" sz="32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</a:rPr>
              <a:t>一、什么是回溯</a:t>
            </a:r>
          </a:p>
        </p:txBody>
      </p:sp>
      <p:sp>
        <p:nvSpPr>
          <p:cNvPr id="200709" name="Rectangle 5"/>
          <p:cNvSpPr>
            <a:spLocks noChangeArrowheads="1"/>
          </p:cNvSpPr>
          <p:nvPr/>
        </p:nvSpPr>
        <p:spPr bwMode="auto">
          <a:xfrm>
            <a:off x="5684838" y="1757364"/>
            <a:ext cx="4572000" cy="2187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设有文法</a:t>
            </a:r>
            <a:r>
              <a:rPr lang="en-US" altLang="zh-CN" sz="2200" b="1">
                <a:latin typeface="Times New Roman" panose="02020603050405020304" pitchFamily="18" charset="0"/>
              </a:rPr>
              <a:t>G=(V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,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, P, S)</a:t>
            </a:r>
            <a:r>
              <a:rPr lang="zh-CN" altLang="en-US" sz="2200" b="1">
                <a:latin typeface="Times New Roman" panose="02020603050405020304" pitchFamily="18" charset="0"/>
              </a:rPr>
              <a:t>，其中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>
                <a:latin typeface="Times New Roman" panose="02020603050405020304" pitchFamily="18" charset="0"/>
              </a:rPr>
              <a:t> </a:t>
            </a:r>
            <a:r>
              <a:rPr lang="en-US" altLang="zh-CN" sz="2200" b="1">
                <a:latin typeface="Times New Roman" panose="02020603050405020304" pitchFamily="18" charset="0"/>
              </a:rPr>
              <a:t>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N</a:t>
            </a:r>
            <a:r>
              <a:rPr lang="en-US" altLang="zh-CN" sz="2200" b="1">
                <a:latin typeface="Times New Roman" panose="02020603050405020304" pitchFamily="18" charset="0"/>
              </a:rPr>
              <a:t>={S, A}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V</a:t>
            </a:r>
            <a:r>
              <a:rPr lang="en-US" altLang="zh-CN" sz="2200" b="1" baseline="-25000">
                <a:latin typeface="Times New Roman" panose="02020603050405020304" pitchFamily="18" charset="0"/>
              </a:rPr>
              <a:t>T</a:t>
            </a:r>
            <a:r>
              <a:rPr lang="en-US" altLang="zh-CN" sz="2200" b="1">
                <a:latin typeface="Times New Roman" panose="02020603050405020304" pitchFamily="18" charset="0"/>
              </a:rPr>
              <a:t>={a, b, c, d}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S::=cAd</a:t>
            </a:r>
          </a:p>
          <a:p>
            <a:pPr algn="just">
              <a:lnSpc>
                <a:spcPct val="125000"/>
              </a:lnSpc>
            </a:pPr>
            <a:r>
              <a:rPr lang="en-US" altLang="zh-CN" sz="2200" b="1">
                <a:latin typeface="Times New Roman" panose="02020603050405020304" pitchFamily="18" charset="0"/>
              </a:rPr>
              <a:t> A::=ab|a</a:t>
            </a:r>
          </a:p>
        </p:txBody>
      </p:sp>
      <p:sp>
        <p:nvSpPr>
          <p:cNvPr id="200710" name="Rectangle 6"/>
          <p:cNvSpPr>
            <a:spLocks noChangeArrowheads="1"/>
          </p:cNvSpPr>
          <p:nvPr/>
        </p:nvSpPr>
        <p:spPr bwMode="auto">
          <a:xfrm>
            <a:off x="5753100" y="4046539"/>
            <a:ext cx="4546600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符号串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cad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是否是文法</a:t>
            </a:r>
            <a:r>
              <a:rPr lang="en-US" altLang="zh-CN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G</a:t>
            </a:r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的句子？</a:t>
            </a:r>
          </a:p>
        </p:txBody>
      </p:sp>
      <p:sp>
        <p:nvSpPr>
          <p:cNvPr id="200711" name="Rectangle 7"/>
          <p:cNvSpPr>
            <a:spLocks noChangeArrowheads="1"/>
          </p:cNvSpPr>
          <p:nvPr/>
        </p:nvSpPr>
        <p:spPr bwMode="auto">
          <a:xfrm>
            <a:off x="5729289" y="4518026"/>
            <a:ext cx="4256087" cy="930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200" b="1" dirty="0">
                <a:latin typeface="Times New Roman" panose="02020603050405020304" pitchFamily="18" charset="0"/>
              </a:rPr>
              <a:t>根据推导</a:t>
            </a:r>
            <a:r>
              <a:rPr lang="en-US" altLang="zh-CN" sz="2200" b="1" dirty="0" err="1">
                <a:latin typeface="Times New Roman" panose="02020603050405020304" pitchFamily="18" charset="0"/>
              </a:rPr>
              <a:t>S</a:t>
            </a:r>
            <a:r>
              <a:rPr lang="en-US" altLang="zh-CN" sz="2200" b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 dirty="0" err="1">
                <a:latin typeface="Times New Roman" panose="02020603050405020304" pitchFamily="18" charset="0"/>
              </a:rPr>
              <a:t>cAd</a:t>
            </a:r>
            <a:r>
              <a:rPr lang="en-US" altLang="zh-CN" sz="2200" b="1" dirty="0" err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2200" b="1" dirty="0" err="1">
                <a:latin typeface="Times New Roman" panose="02020603050405020304" pitchFamily="18" charset="0"/>
              </a:rPr>
              <a:t>cad</a:t>
            </a:r>
            <a:r>
              <a:rPr lang="en-US" altLang="zh-CN" sz="2200" b="1" dirty="0">
                <a:latin typeface="Times New Roman" panose="02020603050405020304" pitchFamily="18" charset="0"/>
              </a:rPr>
              <a:t>  </a:t>
            </a:r>
          </a:p>
          <a:p>
            <a:pPr algn="just">
              <a:lnSpc>
                <a:spcPct val="125000"/>
              </a:lnSpc>
            </a:pPr>
            <a:r>
              <a:rPr lang="zh-CN" altLang="en-US" sz="2200" b="1" dirty="0">
                <a:latin typeface="Times New Roman" panose="02020603050405020304" pitchFamily="18" charset="0"/>
              </a:rPr>
              <a:t>很</a:t>
            </a:r>
            <a:r>
              <a:rPr lang="en-US" altLang="zh-CN" sz="2200" b="1" dirty="0" err="1">
                <a:latin typeface="Times New Roman" panose="02020603050405020304" pitchFamily="18" charset="0"/>
              </a:rPr>
              <a:t>容易判断出cad</a:t>
            </a:r>
            <a:r>
              <a:rPr lang="zh-CN" altLang="en-US" sz="2200" b="1" dirty="0">
                <a:latin typeface="Times New Roman" panose="02020603050405020304" pitchFamily="18" charset="0"/>
              </a:rPr>
              <a:t>是该文法的句子</a:t>
            </a:r>
          </a:p>
        </p:txBody>
      </p:sp>
      <p:sp>
        <p:nvSpPr>
          <p:cNvPr id="200712" name="Oval 8"/>
          <p:cNvSpPr>
            <a:spLocks noChangeArrowheads="1"/>
          </p:cNvSpPr>
          <p:nvPr/>
        </p:nvSpPr>
        <p:spPr bwMode="auto">
          <a:xfrm>
            <a:off x="5905500" y="5486400"/>
            <a:ext cx="3517900" cy="660400"/>
          </a:xfrm>
          <a:prstGeom prst="ellipse">
            <a:avLst/>
          </a:prstGeom>
          <a:noFill/>
          <a:ln w="25400">
            <a:solidFill>
              <a:srgbClr val="011893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sz="2200" b="1" dirty="0">
                <a:solidFill>
                  <a:srgbClr val="011893"/>
                </a:solidFill>
                <a:latin typeface="Times New Roman" panose="02020603050405020304" pitchFamily="18" charset="0"/>
              </a:rPr>
              <a:t>编译器是怎么做的？</a:t>
            </a:r>
          </a:p>
        </p:txBody>
      </p:sp>
      <p:sp>
        <p:nvSpPr>
          <p:cNvPr id="200713" name="Text Box 9"/>
          <p:cNvSpPr txBox="1">
            <a:spLocks noChangeArrowheads="1"/>
          </p:cNvSpPr>
          <p:nvPr/>
        </p:nvSpPr>
        <p:spPr bwMode="auto">
          <a:xfrm>
            <a:off x="3854451" y="1905000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</a:p>
        </p:txBody>
      </p:sp>
      <p:sp>
        <p:nvSpPr>
          <p:cNvPr id="200714" name="Text Box 10"/>
          <p:cNvSpPr txBox="1">
            <a:spLocks noChangeArrowheads="1"/>
          </p:cNvSpPr>
          <p:nvPr/>
        </p:nvSpPr>
        <p:spPr bwMode="auto">
          <a:xfrm>
            <a:off x="3821114" y="2874963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00715" name="Text Box 11"/>
          <p:cNvSpPr txBox="1">
            <a:spLocks noChangeArrowheads="1"/>
          </p:cNvSpPr>
          <p:nvPr/>
        </p:nvSpPr>
        <p:spPr bwMode="auto">
          <a:xfrm>
            <a:off x="4856164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d</a:t>
            </a:r>
          </a:p>
        </p:txBody>
      </p:sp>
      <p:sp>
        <p:nvSpPr>
          <p:cNvPr id="200716" name="Text Box 12"/>
          <p:cNvSpPr txBox="1">
            <a:spLocks noChangeArrowheads="1"/>
          </p:cNvSpPr>
          <p:nvPr/>
        </p:nvSpPr>
        <p:spPr bwMode="auto">
          <a:xfrm>
            <a:off x="2927351" y="2886075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200717" name="Line 13"/>
          <p:cNvSpPr>
            <a:spLocks noChangeShapeType="1"/>
          </p:cNvSpPr>
          <p:nvPr/>
        </p:nvSpPr>
        <p:spPr bwMode="auto">
          <a:xfrm flipH="1">
            <a:off x="3173414" y="2374900"/>
            <a:ext cx="714375" cy="7064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0718" name="Line 14"/>
          <p:cNvSpPr>
            <a:spLocks noChangeShapeType="1"/>
          </p:cNvSpPr>
          <p:nvPr/>
        </p:nvSpPr>
        <p:spPr bwMode="auto">
          <a:xfrm>
            <a:off x="4244976" y="2359025"/>
            <a:ext cx="727075" cy="7191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0719" name="Line 15"/>
          <p:cNvSpPr>
            <a:spLocks noChangeShapeType="1"/>
          </p:cNvSpPr>
          <p:nvPr/>
        </p:nvSpPr>
        <p:spPr bwMode="auto">
          <a:xfrm>
            <a:off x="4078289" y="2490788"/>
            <a:ext cx="3175" cy="495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0720" name="Text Box 16"/>
          <p:cNvSpPr txBox="1">
            <a:spLocks noChangeArrowheads="1"/>
          </p:cNvSpPr>
          <p:nvPr/>
        </p:nvSpPr>
        <p:spPr bwMode="auto">
          <a:xfrm>
            <a:off x="1730376" y="4533900"/>
            <a:ext cx="20161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3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</a:p>
        </p:txBody>
      </p:sp>
      <p:sp>
        <p:nvSpPr>
          <p:cNvPr id="200721" name="Rectangle 17"/>
          <p:cNvSpPr>
            <a:spLocks noChangeArrowheads="1"/>
          </p:cNvSpPr>
          <p:nvPr/>
        </p:nvSpPr>
        <p:spPr bwMode="auto">
          <a:xfrm>
            <a:off x="1819276" y="2060575"/>
            <a:ext cx="9366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sz="32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cad</a:t>
            </a:r>
          </a:p>
        </p:txBody>
      </p:sp>
      <p:sp>
        <p:nvSpPr>
          <p:cNvPr id="200722" name="Rectangle 18"/>
          <p:cNvSpPr>
            <a:spLocks noChangeArrowheads="1"/>
          </p:cNvSpPr>
          <p:nvPr/>
        </p:nvSpPr>
        <p:spPr bwMode="auto">
          <a:xfrm>
            <a:off x="1841501" y="3084513"/>
            <a:ext cx="360363" cy="36036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altLang="zh-CN" sz="2400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</a:p>
        </p:txBody>
      </p:sp>
      <p:sp>
        <p:nvSpPr>
          <p:cNvPr id="200723" name="Line 19"/>
          <p:cNvSpPr>
            <a:spLocks noChangeShapeType="1"/>
          </p:cNvSpPr>
          <p:nvPr/>
        </p:nvSpPr>
        <p:spPr bwMode="auto">
          <a:xfrm flipV="1">
            <a:off x="2017713" y="2566988"/>
            <a:ext cx="0" cy="444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" name="Rectangle 2"/>
          <p:cNvSpPr>
            <a:spLocks noChangeArrowheads="1"/>
          </p:cNvSpPr>
          <p:nvPr/>
        </p:nvSpPr>
        <p:spPr bwMode="auto">
          <a:xfrm>
            <a:off x="1611312" y="193676"/>
            <a:ext cx="9772967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buNone/>
            </a:pPr>
            <a:r>
              <a:rPr lang="en-US" altLang="zh-CN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§</a:t>
            </a:r>
            <a:r>
              <a:rPr lang="en-US" altLang="zh-CN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4.2.1</a:t>
            </a:r>
            <a:r>
              <a:rPr lang="zh-CN" altLang="en-US" sz="3700" b="1" dirty="0" smtClean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自顶向下</a:t>
            </a:r>
            <a:r>
              <a:rPr lang="zh-CN" altLang="en-US" sz="3700" b="1" dirty="0">
                <a:solidFill>
                  <a:srgbClr val="011893"/>
                </a:solidFill>
                <a:effectLst/>
                <a:latin typeface="Times New Roman" panose="02020603050405020304" pitchFamily="18" charset="0"/>
              </a:rPr>
              <a:t>分析方法的问题及其解决办法 </a:t>
            </a:r>
            <a:endParaRPr lang="zh-CN" altLang="en-US" sz="3000" b="1" dirty="0">
              <a:solidFill>
                <a:srgbClr val="011893"/>
              </a:solidFill>
              <a:effectLst/>
              <a:latin typeface="楷体_GB2312" pitchFamily="49" charset="-122"/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4726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0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00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00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200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07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07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07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07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0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07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07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07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07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007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07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07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007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07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07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007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07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07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007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07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07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713" grpId="0" autoUpdateAnimBg="0"/>
      <p:bldP spid="200714" grpId="0" autoUpdateAnimBg="0"/>
      <p:bldP spid="200715" grpId="0" autoUpdateAnimBg="0"/>
      <p:bldP spid="200716" grpId="0" autoUpdateAnimBg="0"/>
      <p:bldP spid="200720" grpId="0" autoUpdateAnimBg="0"/>
      <p:bldP spid="200721" grpId="0" autoUpdateAnimBg="0"/>
      <p:bldP spid="200722" grpId="0" animBg="1" autoUpdateAnimBg="0"/>
    </p:bld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8C0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14852</TotalTime>
  <Words>3581</Words>
  <Application>Microsoft Office PowerPoint</Application>
  <PresentationFormat>宽屏</PresentationFormat>
  <Paragraphs>417</Paragraphs>
  <Slides>33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33</vt:i4>
      </vt:variant>
    </vt:vector>
  </HeadingPairs>
  <TitlesOfParts>
    <vt:vector size="53" baseType="lpstr">
      <vt:lpstr>方正正粗黑简体</vt:lpstr>
      <vt:lpstr>黑体</vt:lpstr>
      <vt:lpstr>黑体</vt:lpstr>
      <vt:lpstr>华文楷体</vt:lpstr>
      <vt:lpstr>华文中宋</vt:lpstr>
      <vt:lpstr>楷体</vt:lpstr>
      <vt:lpstr>楷体_GB2312</vt:lpstr>
      <vt:lpstr>宋体</vt:lpstr>
      <vt:lpstr>微软雅黑</vt:lpstr>
      <vt:lpstr>Arial</vt:lpstr>
      <vt:lpstr>Calibri</vt:lpstr>
      <vt:lpstr>Calibri Light</vt:lpstr>
      <vt:lpstr>Courier New</vt:lpstr>
      <vt:lpstr>Symbol</vt:lpstr>
      <vt:lpstr>Times New Roman</vt:lpstr>
      <vt:lpstr>Wingdings</vt:lpstr>
      <vt:lpstr>Wingdings 2</vt:lpstr>
      <vt:lpstr>1_Office 主题</vt:lpstr>
      <vt:lpstr>2_Office 主题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zhanghong</dc:creator>
  <cp:keywords/>
  <dc:description/>
  <cp:lastModifiedBy>jly</cp:lastModifiedBy>
  <cp:revision>886</cp:revision>
  <dcterms:created xsi:type="dcterms:W3CDTF">2015-10-08T06:42:00Z</dcterms:created>
  <dcterms:modified xsi:type="dcterms:W3CDTF">2021-04-09T01:16:48Z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2052-10.1.0.7643</vt:lpwstr>
  </property>
</Properties>
</file>